
<file path=[Content_Types].xml><?xml version="1.0" encoding="utf-8"?>
<Types xmlns="http://schemas.openxmlformats.org/package/2006/content-types">
  <Default Extension="(null)" ContentType="image/x-emf"/>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92"/>
  </p:notesMasterIdLst>
  <p:sldIdLst>
    <p:sldId id="256" r:id="rId2"/>
    <p:sldId id="1125" r:id="rId3"/>
    <p:sldId id="1248" r:id="rId4"/>
    <p:sldId id="388" r:id="rId5"/>
    <p:sldId id="488" r:id="rId6"/>
    <p:sldId id="489" r:id="rId7"/>
    <p:sldId id="490" r:id="rId8"/>
    <p:sldId id="491" r:id="rId9"/>
    <p:sldId id="492" r:id="rId10"/>
    <p:sldId id="1238" r:id="rId11"/>
    <p:sldId id="1228" r:id="rId12"/>
    <p:sldId id="1224" r:id="rId13"/>
    <p:sldId id="1226" r:id="rId14"/>
    <p:sldId id="1237" r:id="rId15"/>
    <p:sldId id="1242" r:id="rId16"/>
    <p:sldId id="1244" r:id="rId17"/>
    <p:sldId id="1239" r:id="rId18"/>
    <p:sldId id="1405" r:id="rId19"/>
    <p:sldId id="1245" r:id="rId20"/>
    <p:sldId id="1246" r:id="rId21"/>
    <p:sldId id="1247" r:id="rId22"/>
    <p:sldId id="266" r:id="rId23"/>
    <p:sldId id="405" r:id="rId24"/>
    <p:sldId id="1264" r:id="rId25"/>
    <p:sldId id="553" r:id="rId26"/>
    <p:sldId id="554" r:id="rId27"/>
    <p:sldId id="555" r:id="rId28"/>
    <p:sldId id="556" r:id="rId29"/>
    <p:sldId id="561" r:id="rId30"/>
    <p:sldId id="562" r:id="rId31"/>
    <p:sldId id="482" r:id="rId32"/>
    <p:sldId id="386" r:id="rId33"/>
    <p:sldId id="389" r:id="rId34"/>
    <p:sldId id="390" r:id="rId35"/>
    <p:sldId id="392" r:id="rId36"/>
    <p:sldId id="1148" r:id="rId37"/>
    <p:sldId id="1407" r:id="rId38"/>
    <p:sldId id="1249" r:id="rId39"/>
    <p:sldId id="380" r:id="rId40"/>
    <p:sldId id="1219" r:id="rId41"/>
    <p:sldId id="1149" r:id="rId42"/>
    <p:sldId id="270" r:id="rId43"/>
    <p:sldId id="271" r:id="rId44"/>
    <p:sldId id="272" r:id="rId45"/>
    <p:sldId id="1406" r:id="rId46"/>
    <p:sldId id="276" r:id="rId47"/>
    <p:sldId id="277" r:id="rId48"/>
    <p:sldId id="543" r:id="rId49"/>
    <p:sldId id="292" r:id="rId50"/>
    <p:sldId id="262" r:id="rId51"/>
    <p:sldId id="264" r:id="rId52"/>
    <p:sldId id="293" r:id="rId53"/>
    <p:sldId id="1208" r:id="rId54"/>
    <p:sldId id="296" r:id="rId55"/>
    <p:sldId id="544" r:id="rId56"/>
    <p:sldId id="273" r:id="rId57"/>
    <p:sldId id="274" r:id="rId58"/>
    <p:sldId id="275" r:id="rId59"/>
    <p:sldId id="545" r:id="rId60"/>
    <p:sldId id="641" r:id="rId61"/>
    <p:sldId id="1209" r:id="rId62"/>
    <p:sldId id="1210" r:id="rId63"/>
    <p:sldId id="1255" r:id="rId64"/>
    <p:sldId id="501" r:id="rId65"/>
    <p:sldId id="596" r:id="rId66"/>
    <p:sldId id="597" r:id="rId67"/>
    <p:sldId id="1404" r:id="rId68"/>
    <p:sldId id="598" r:id="rId69"/>
    <p:sldId id="637" r:id="rId70"/>
    <p:sldId id="468" r:id="rId71"/>
    <p:sldId id="399" r:id="rId72"/>
    <p:sldId id="1190" r:id="rId73"/>
    <p:sldId id="1191" r:id="rId74"/>
    <p:sldId id="1192" r:id="rId75"/>
    <p:sldId id="1218" r:id="rId76"/>
    <p:sldId id="1194" r:id="rId77"/>
    <p:sldId id="1193" r:id="rId78"/>
    <p:sldId id="642" r:id="rId79"/>
    <p:sldId id="643" r:id="rId80"/>
    <p:sldId id="639" r:id="rId81"/>
    <p:sldId id="1261" r:id="rId82"/>
    <p:sldId id="1342" r:id="rId83"/>
    <p:sldId id="1262" r:id="rId84"/>
    <p:sldId id="1263" r:id="rId85"/>
    <p:sldId id="408" r:id="rId86"/>
    <p:sldId id="1269" r:id="rId87"/>
    <p:sldId id="1314" r:id="rId88"/>
    <p:sldId id="1315" r:id="rId89"/>
    <p:sldId id="1403" r:id="rId90"/>
    <p:sldId id="257"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175"/>
    <p:restoredTop sz="94663"/>
  </p:normalViewPr>
  <p:slideViewPr>
    <p:cSldViewPr snapToGrid="0" snapToObjects="1">
      <p:cViewPr varScale="1">
        <p:scale>
          <a:sx n="88" d="100"/>
          <a:sy n="88" d="100"/>
        </p:scale>
        <p:origin x="1256" y="184"/>
      </p:cViewPr>
      <p:guideLst>
        <p:guide orient="horz" pos="2160"/>
        <p:guide pos="2880"/>
      </p:guideLst>
    </p:cSldViewPr>
  </p:slid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63117-D3FF-734D-A3CE-E6B2A61477D0}" type="datetimeFigureOut">
              <a:rPr lang="en-US" smtClean="0"/>
              <a:t>7/18/23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4F98A-6450-1B4A-BF2E-0BB9242F79E1}" type="slidenum">
              <a:rPr lang="en-US" smtClean="0"/>
              <a:t>‹#›</a:t>
            </a:fld>
            <a:endParaRPr lang="en-US"/>
          </a:p>
        </p:txBody>
      </p:sp>
    </p:spTree>
    <p:extLst>
      <p:ext uri="{BB962C8B-B14F-4D97-AF65-F5344CB8AC3E}">
        <p14:creationId xmlns:p14="http://schemas.microsoft.com/office/powerpoint/2010/main" val="3967806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4609C-9244-46AC-B2E5-0DB57B2DDD16}" type="slidenum">
              <a:rPr lang="en-US" altLang="en-US"/>
              <a:pPr/>
              <a:t>4</a:t>
            </a:fld>
            <a:endParaRPr lang="en-US" altLang="en-US"/>
          </a:p>
        </p:txBody>
      </p:sp>
      <p:sp>
        <p:nvSpPr>
          <p:cNvPr id="956418" name="Rectangle 2"/>
          <p:cNvSpPr>
            <a:spLocks noGrp="1" noRot="1" noChangeAspect="1" noChangeArrowheads="1" noTextEdit="1"/>
          </p:cNvSpPr>
          <p:nvPr>
            <p:ph type="sldImg"/>
          </p:nvPr>
        </p:nvSpPr>
        <p:spPr>
          <a:ln/>
        </p:spPr>
      </p:sp>
      <p:sp>
        <p:nvSpPr>
          <p:cNvPr id="956419"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314893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fld id="{ACC18341-BA21-4A87-8448-FD1D6D2AB253}" type="slidenum">
              <a:rPr lang="en-US" sz="1200">
                <a:solidFill>
                  <a:schemeClr val="tx1"/>
                </a:solidFill>
                <a:latin typeface="Times New Roman" pitchFamily="18" charset="0"/>
              </a:rPr>
              <a:pPr/>
              <a:t>26</a:t>
            </a:fld>
            <a:endParaRPr lang="en-US" sz="1200">
              <a:solidFill>
                <a:schemeClr val="tx1"/>
              </a:solidFill>
              <a:latin typeface="Times New Roman" pitchFamily="18"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541860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fld id="{DCC8EB97-F753-4305-9E50-D4B4F00FCED3}" type="slidenum">
              <a:rPr lang="en-US" sz="1200">
                <a:solidFill>
                  <a:schemeClr val="tx1"/>
                </a:solidFill>
                <a:latin typeface="Times New Roman" pitchFamily="18" charset="0"/>
              </a:rPr>
              <a:pPr/>
              <a:t>27</a:t>
            </a:fld>
            <a:endParaRPr lang="en-US" sz="1200">
              <a:solidFill>
                <a:schemeClr val="tx1"/>
              </a:solidFill>
              <a:latin typeface="Times New Roman"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2061572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fld id="{9BCD76EF-915B-4A89-947B-50A5364CA752}" type="slidenum">
              <a:rPr lang="en-US" sz="1200">
                <a:solidFill>
                  <a:schemeClr val="tx1"/>
                </a:solidFill>
                <a:latin typeface="Times New Roman" pitchFamily="18" charset="0"/>
              </a:rPr>
              <a:pPr/>
              <a:t>28</a:t>
            </a:fld>
            <a:endParaRPr lang="en-US" sz="1200">
              <a:solidFill>
                <a:schemeClr val="tx1"/>
              </a:solidFill>
              <a:latin typeface="Times New Roman" pitchFamily="18"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3251158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136DC1-5899-46A4-A980-02832320FC1F}" type="slidenum">
              <a:rPr lang="en-US"/>
              <a:pPr/>
              <a:t>29</a:t>
            </a:fld>
            <a:endParaRPr lang="en-US"/>
          </a:p>
        </p:txBody>
      </p:sp>
      <p:sp>
        <p:nvSpPr>
          <p:cNvPr id="594946" name="Rectangle 2"/>
          <p:cNvSpPr>
            <a:spLocks noGrp="1" noRot="1" noChangeAspect="1" noChangeArrowheads="1" noTextEdit="1"/>
          </p:cNvSpPr>
          <p:nvPr>
            <p:ph type="sldImg"/>
          </p:nvPr>
        </p:nvSpPr>
        <p:spPr>
          <a:ln/>
        </p:spPr>
      </p:sp>
      <p:sp>
        <p:nvSpPr>
          <p:cNvPr id="594947"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1035411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514785-3E24-4CA9-9B72-2DD9BE92793F}" type="slidenum">
              <a:rPr lang="en-US"/>
              <a:pPr/>
              <a:t>30</a:t>
            </a:fld>
            <a:endParaRPr lang="en-US"/>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1070379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ED3191-BBAB-4D9A-8F4E-25E429979313}" type="slidenum">
              <a:rPr lang="en-US"/>
              <a:pPr/>
              <a:t>32</a:t>
            </a:fld>
            <a:endParaRPr lang="en-US"/>
          </a:p>
        </p:txBody>
      </p:sp>
      <p:sp>
        <p:nvSpPr>
          <p:cNvPr id="605186" name="Rectangle 2"/>
          <p:cNvSpPr>
            <a:spLocks noGrp="1" noRot="1" noChangeAspect="1" noChangeArrowheads="1" noTextEdit="1"/>
          </p:cNvSpPr>
          <p:nvPr>
            <p:ph type="sldImg"/>
          </p:nvPr>
        </p:nvSpPr>
        <p:spPr>
          <a:ln/>
        </p:spPr>
      </p:sp>
      <p:sp>
        <p:nvSpPr>
          <p:cNvPr id="605187"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2114309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24ACAC-C945-4409-B691-5481161FCD12}" type="slidenum">
              <a:rPr lang="en-US"/>
              <a:pPr/>
              <a:t>33</a:t>
            </a:fld>
            <a:endParaRPr lang="en-US"/>
          </a:p>
        </p:txBody>
      </p:sp>
      <p:sp>
        <p:nvSpPr>
          <p:cNvPr id="611330" name="Rectangle 2"/>
          <p:cNvSpPr>
            <a:spLocks noGrp="1" noRot="1" noChangeAspect="1" noChangeArrowheads="1" noTextEdit="1"/>
          </p:cNvSpPr>
          <p:nvPr>
            <p:ph type="sldImg"/>
          </p:nvPr>
        </p:nvSpPr>
        <p:spPr>
          <a:ln/>
        </p:spPr>
      </p:sp>
      <p:sp>
        <p:nvSpPr>
          <p:cNvPr id="611331"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3295091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48D88C-889A-458C-9155-31C0FC73D7C6}" type="slidenum">
              <a:rPr lang="en-US"/>
              <a:pPr/>
              <a:t>34</a:t>
            </a:fld>
            <a:endParaRPr lang="en-US"/>
          </a:p>
        </p:txBody>
      </p:sp>
      <p:sp>
        <p:nvSpPr>
          <p:cNvPr id="613378" name="Rectangle 2"/>
          <p:cNvSpPr>
            <a:spLocks noGrp="1" noRot="1" noChangeAspect="1" noChangeArrowheads="1" noTextEdit="1"/>
          </p:cNvSpPr>
          <p:nvPr>
            <p:ph type="sldImg"/>
          </p:nvPr>
        </p:nvSpPr>
        <p:spPr>
          <a:ln/>
        </p:spPr>
      </p:sp>
      <p:sp>
        <p:nvSpPr>
          <p:cNvPr id="613379"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4033459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635C07-DEAB-4A3A-91BC-67C041FA8C55}" type="slidenum">
              <a:rPr lang="en-US"/>
              <a:pPr/>
              <a:t>35</a:t>
            </a:fld>
            <a:endParaRPr lang="en-US"/>
          </a:p>
        </p:txBody>
      </p:sp>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2801307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csg.sph.umich.edu</a:t>
            </a:r>
            <a:r>
              <a:rPr lang="en-US" dirty="0"/>
              <a:t>/</a:t>
            </a:r>
            <a:r>
              <a:rPr lang="en-US" dirty="0" err="1"/>
              <a:t>abecasis</a:t>
            </a:r>
            <a:r>
              <a:rPr lang="en-US" dirty="0"/>
              <a:t>/class/666.03.pdf</a:t>
            </a:r>
          </a:p>
        </p:txBody>
      </p:sp>
      <p:sp>
        <p:nvSpPr>
          <p:cNvPr id="4" name="Slide Number Placeholder 3"/>
          <p:cNvSpPr>
            <a:spLocks noGrp="1"/>
          </p:cNvSpPr>
          <p:nvPr>
            <p:ph type="sldNum" sz="quarter" idx="10"/>
          </p:nvPr>
        </p:nvSpPr>
        <p:spPr/>
        <p:txBody>
          <a:bodyPr/>
          <a:lstStyle/>
          <a:p>
            <a:fld id="{E5CBEA9F-A31B-C94F-9ABF-6A7F6C97355E}" type="slidenum">
              <a:rPr lang="en-US" smtClean="0"/>
              <a:t>38</a:t>
            </a:fld>
            <a:endParaRPr lang="en-US"/>
          </a:p>
        </p:txBody>
      </p:sp>
    </p:spTree>
    <p:extLst>
      <p:ext uri="{BB962C8B-B14F-4D97-AF65-F5344CB8AC3E}">
        <p14:creationId xmlns:p14="http://schemas.microsoft.com/office/powerpoint/2010/main" val="682389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4609C-9244-46AC-B2E5-0DB57B2DDD16}" type="slidenum">
              <a:rPr lang="en-US" altLang="en-US"/>
              <a:pPr/>
              <a:t>5</a:t>
            </a:fld>
            <a:endParaRPr lang="en-US" altLang="en-US"/>
          </a:p>
        </p:txBody>
      </p:sp>
      <p:sp>
        <p:nvSpPr>
          <p:cNvPr id="956418" name="Rectangle 2"/>
          <p:cNvSpPr>
            <a:spLocks noGrp="1" noRot="1" noChangeAspect="1" noChangeArrowheads="1" noTextEdit="1"/>
          </p:cNvSpPr>
          <p:nvPr>
            <p:ph type="sldImg"/>
          </p:nvPr>
        </p:nvSpPr>
        <p:spPr>
          <a:ln/>
        </p:spPr>
      </p:sp>
      <p:sp>
        <p:nvSpPr>
          <p:cNvPr id="956419"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270258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C62120-1E61-4660-A514-85BFDE668BB8}" type="slidenum">
              <a:rPr lang="en-US"/>
              <a:pPr/>
              <a:t>39</a:t>
            </a:fld>
            <a:endParaRPr lang="en-US"/>
          </a:p>
        </p:txBody>
      </p:sp>
      <p:sp>
        <p:nvSpPr>
          <p:cNvPr id="599042" name="Rectangle 2"/>
          <p:cNvSpPr>
            <a:spLocks noGrp="1" noRot="1" noChangeAspect="1" noChangeArrowheads="1" noTextEdit="1"/>
          </p:cNvSpPr>
          <p:nvPr>
            <p:ph type="sldImg"/>
          </p:nvPr>
        </p:nvSpPr>
        <p:spPr>
          <a:ln/>
        </p:spPr>
      </p:sp>
      <p:sp>
        <p:nvSpPr>
          <p:cNvPr id="599043"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3536094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f30c31ded_0_1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f30c31ded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602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f30c31ded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f30c31ded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9322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4f30c31ded_0_1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4f30c31ded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3867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f30c31ded_0_1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f30c31ded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249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f30c31ded_1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f30c31de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312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f30c31ded_1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f30c31ded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146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4f30c31ded_1_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4f30c31ded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21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4f30c31ded_1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4f30c31ded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539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4f30c31ded_1_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4f30c31ded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414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4609C-9244-46AC-B2E5-0DB57B2DDD16}" type="slidenum">
              <a:rPr lang="en-US" altLang="en-US"/>
              <a:pPr/>
              <a:t>6</a:t>
            </a:fld>
            <a:endParaRPr lang="en-US" altLang="en-US"/>
          </a:p>
        </p:txBody>
      </p:sp>
      <p:sp>
        <p:nvSpPr>
          <p:cNvPr id="956418" name="Rectangle 2"/>
          <p:cNvSpPr>
            <a:spLocks noGrp="1" noRot="1" noChangeAspect="1" noChangeArrowheads="1" noTextEdit="1"/>
          </p:cNvSpPr>
          <p:nvPr>
            <p:ph type="sldImg"/>
          </p:nvPr>
        </p:nvSpPr>
        <p:spPr>
          <a:ln/>
        </p:spPr>
      </p:sp>
      <p:sp>
        <p:nvSpPr>
          <p:cNvPr id="956419"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2551841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f30c31ded_0_2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f30c31ded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328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4f30c31ded_0_2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4f30c31ded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428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4f30c31ded_0_2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4f30c31ded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694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eaLnBrk="0" fontAlgn="base" hangingPunct="0">
              <a:spcBef>
                <a:spcPct val="0"/>
              </a:spcBef>
              <a:spcAft>
                <a:spcPct val="0"/>
              </a:spcAft>
              <a:defRPr sz="2800">
                <a:solidFill>
                  <a:schemeClr val="bg1"/>
                </a:solidFill>
                <a:latin typeface="Contemporary Brush" pitchFamily="66" charset="0"/>
              </a:defRPr>
            </a:lvl6pPr>
            <a:lvl7pPr marL="2971800" indent="-228600" eaLnBrk="0" fontAlgn="base" hangingPunct="0">
              <a:spcBef>
                <a:spcPct val="0"/>
              </a:spcBef>
              <a:spcAft>
                <a:spcPct val="0"/>
              </a:spcAft>
              <a:defRPr sz="2800">
                <a:solidFill>
                  <a:schemeClr val="bg1"/>
                </a:solidFill>
                <a:latin typeface="Contemporary Brush" pitchFamily="66" charset="0"/>
              </a:defRPr>
            </a:lvl7pPr>
            <a:lvl8pPr marL="3429000" indent="-228600" eaLnBrk="0" fontAlgn="base" hangingPunct="0">
              <a:spcBef>
                <a:spcPct val="0"/>
              </a:spcBef>
              <a:spcAft>
                <a:spcPct val="0"/>
              </a:spcAft>
              <a:defRPr sz="2800">
                <a:solidFill>
                  <a:schemeClr val="bg1"/>
                </a:solidFill>
                <a:latin typeface="Contemporary Brush" pitchFamily="66" charset="0"/>
              </a:defRPr>
            </a:lvl8pPr>
            <a:lvl9pPr marL="3886200" indent="-228600" eaLnBrk="0" fontAlgn="base" hangingPunct="0">
              <a:spcBef>
                <a:spcPct val="0"/>
              </a:spcBef>
              <a:spcAft>
                <a:spcPct val="0"/>
              </a:spcAft>
              <a:defRPr sz="2800">
                <a:solidFill>
                  <a:schemeClr val="bg1"/>
                </a:solidFill>
                <a:latin typeface="Contemporary Brush" pitchFamily="66" charset="0"/>
              </a:defRPr>
            </a:lvl9pPr>
          </a:lstStyle>
          <a:p>
            <a:fld id="{5C01A530-0514-40DD-B237-361A54429D43}" type="slidenum">
              <a:rPr lang="en-US" sz="1200">
                <a:solidFill>
                  <a:schemeClr val="tx1"/>
                </a:solidFill>
                <a:latin typeface="Times New Roman" pitchFamily="18" charset="0"/>
              </a:rPr>
              <a:pPr/>
              <a:t>60</a:t>
            </a:fld>
            <a:endParaRPr lang="en-US" sz="1200">
              <a:solidFill>
                <a:schemeClr val="tx1"/>
              </a:solidFill>
              <a:latin typeface="Times New Roman"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825767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csg.sph.umich.edu</a:t>
            </a:r>
            <a:r>
              <a:rPr lang="en-US" dirty="0"/>
              <a:t>/</a:t>
            </a:r>
            <a:r>
              <a:rPr lang="en-US" dirty="0" err="1"/>
              <a:t>abecasis</a:t>
            </a:r>
            <a:r>
              <a:rPr lang="en-US" dirty="0"/>
              <a:t>/class/666.03.pdf</a:t>
            </a:r>
          </a:p>
        </p:txBody>
      </p:sp>
      <p:sp>
        <p:nvSpPr>
          <p:cNvPr id="4" name="Slide Number Placeholder 3"/>
          <p:cNvSpPr>
            <a:spLocks noGrp="1"/>
          </p:cNvSpPr>
          <p:nvPr>
            <p:ph type="sldNum" sz="quarter" idx="10"/>
          </p:nvPr>
        </p:nvSpPr>
        <p:spPr/>
        <p:txBody>
          <a:bodyPr/>
          <a:lstStyle/>
          <a:p>
            <a:fld id="{E5CBEA9F-A31B-C94F-9ABF-6A7F6C97355E}" type="slidenum">
              <a:rPr lang="en-US" smtClean="0"/>
              <a:t>61</a:t>
            </a:fld>
            <a:endParaRPr lang="en-US"/>
          </a:p>
        </p:txBody>
      </p:sp>
    </p:spTree>
    <p:extLst>
      <p:ext uri="{BB962C8B-B14F-4D97-AF65-F5344CB8AC3E}">
        <p14:creationId xmlns:p14="http://schemas.microsoft.com/office/powerpoint/2010/main" val="2119915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 Reference for CHS</a:t>
            </a:r>
          </a:p>
        </p:txBody>
      </p:sp>
      <p:sp>
        <p:nvSpPr>
          <p:cNvPr id="4" name="灯片编号占位符 3"/>
          <p:cNvSpPr>
            <a:spLocks noGrp="1"/>
          </p:cNvSpPr>
          <p:nvPr>
            <p:ph type="sldNum" sz="quarter" idx="10"/>
          </p:nvPr>
        </p:nvSpPr>
        <p:spPr/>
        <p:txBody>
          <a:bodyPr/>
          <a:lstStyle/>
          <a:p>
            <a:fld id="{04A963E2-4E6D-44B1-AD47-5267BAA9D7DB}" type="slidenum">
              <a:rPr lang="en-US" smtClean="0"/>
              <a:pPr/>
              <a:t>64</a:t>
            </a:fld>
            <a:endParaRPr lang="en-US"/>
          </a:p>
        </p:txBody>
      </p:sp>
    </p:spTree>
    <p:extLst>
      <p:ext uri="{BB962C8B-B14F-4D97-AF65-F5344CB8AC3E}">
        <p14:creationId xmlns:p14="http://schemas.microsoft.com/office/powerpoint/2010/main" val="758854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DC9B59F-005C-AB40-BF30-C2D2FA8BF4AA}" type="slidenum">
              <a:rPr lang="en-US"/>
              <a:pPr/>
              <a:t>65</a:t>
            </a:fld>
            <a:endParaRPr lang="en-US"/>
          </a:p>
        </p:txBody>
      </p:sp>
      <p:sp>
        <p:nvSpPr>
          <p:cNvPr id="13721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7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32682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D16C150-D4E7-EE49-96A3-50DDF5572C1D}" type="slidenum">
              <a:rPr lang="en-US"/>
              <a:pPr/>
              <a:t>66</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6144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D8E2539-4572-3548-8468-8E6550117D08}" type="slidenum">
              <a:rPr lang="en-US"/>
              <a:pPr/>
              <a:t>68</a:t>
            </a:fld>
            <a:endParaRPr lang="en-US"/>
          </a:p>
        </p:txBody>
      </p:sp>
      <p:sp>
        <p:nvSpPr>
          <p:cNvPr id="13926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9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68483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B114DC-D5AF-E94D-A789-AFBEC6FFCB1B}" type="slidenum">
              <a:rPr lang="en-US"/>
              <a:pPr/>
              <a:t>69</a:t>
            </a:fld>
            <a:endParaRPr lang="en-US"/>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112648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4609C-9244-46AC-B2E5-0DB57B2DDD16}" type="slidenum">
              <a:rPr lang="en-US" altLang="en-US"/>
              <a:pPr/>
              <a:t>7</a:t>
            </a:fld>
            <a:endParaRPr lang="en-US" altLang="en-US"/>
          </a:p>
        </p:txBody>
      </p:sp>
      <p:sp>
        <p:nvSpPr>
          <p:cNvPr id="956418" name="Rectangle 2"/>
          <p:cNvSpPr>
            <a:spLocks noGrp="1" noRot="1" noChangeAspect="1" noChangeArrowheads="1" noTextEdit="1"/>
          </p:cNvSpPr>
          <p:nvPr>
            <p:ph type="sldImg"/>
          </p:nvPr>
        </p:nvSpPr>
        <p:spPr>
          <a:ln/>
        </p:spPr>
      </p:sp>
      <p:sp>
        <p:nvSpPr>
          <p:cNvPr id="956419"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34155959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4609C-9244-46AC-B2E5-0DB57B2DDD16}" type="slidenum">
              <a:rPr lang="en-US" altLang="en-US"/>
              <a:pPr/>
              <a:t>71</a:t>
            </a:fld>
            <a:endParaRPr lang="en-US" altLang="en-US"/>
          </a:p>
        </p:txBody>
      </p:sp>
      <p:sp>
        <p:nvSpPr>
          <p:cNvPr id="956418" name="Rectangle 2"/>
          <p:cNvSpPr>
            <a:spLocks noGrp="1" noRot="1" noChangeAspect="1" noChangeArrowheads="1" noTextEdit="1"/>
          </p:cNvSpPr>
          <p:nvPr>
            <p:ph type="sldImg"/>
          </p:nvPr>
        </p:nvSpPr>
        <p:spPr>
          <a:ln/>
        </p:spPr>
      </p:sp>
      <p:sp>
        <p:nvSpPr>
          <p:cNvPr id="956419"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553414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B114DC-D5AF-E94D-A789-AFBEC6FFCB1B}" type="slidenum">
              <a:rPr lang="en-US"/>
              <a:pPr/>
              <a:t>72</a:t>
            </a:fld>
            <a:endParaRPr lang="en-US"/>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6346695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p:cNvSpPr>
          <p:nvPr>
            <p:ph type="sldImg"/>
          </p:nvPr>
        </p:nvSpPr>
        <p:spPr>
          <a:ln/>
        </p:spPr>
      </p:sp>
      <p:sp>
        <p:nvSpPr>
          <p:cNvPr id="120835"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Change the figure (1) remove the yellow part (2) reorder</a:t>
            </a:r>
          </a:p>
        </p:txBody>
      </p:sp>
      <p:sp>
        <p:nvSpPr>
          <p:cNvPr id="120836"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79BFE9B6-8176-4347-901A-422C30D2E5CA}" type="slidenum">
              <a:rPr lang="en-US" sz="1200" b="0"/>
              <a:pPr/>
              <a:t>77</a:t>
            </a:fld>
            <a:endParaRPr lang="en-US" sz="1200" b="0"/>
          </a:p>
        </p:txBody>
      </p:sp>
    </p:spTree>
    <p:extLst>
      <p:ext uri="{BB962C8B-B14F-4D97-AF65-F5344CB8AC3E}">
        <p14:creationId xmlns:p14="http://schemas.microsoft.com/office/powerpoint/2010/main" val="3382931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5C9D-9B4F-654C-9E83-9B11CE5E8537}" type="slidenum">
              <a:rPr lang="en-US" smtClean="0"/>
              <a:t>82</a:t>
            </a:fld>
            <a:endParaRPr lang="en-US"/>
          </a:p>
        </p:txBody>
      </p:sp>
    </p:spTree>
    <p:extLst>
      <p:ext uri="{BB962C8B-B14F-4D97-AF65-F5344CB8AC3E}">
        <p14:creationId xmlns:p14="http://schemas.microsoft.com/office/powerpoint/2010/main" val="3328491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Asian-specific GWAS from Riken et al. in preparation/prep…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Latino GWAS is in preparation. </a:t>
            </a:r>
          </a:p>
        </p:txBody>
      </p:sp>
      <p:sp>
        <p:nvSpPr>
          <p:cNvPr id="4" name="Slide Number Placeholder 3"/>
          <p:cNvSpPr>
            <a:spLocks noGrp="1"/>
          </p:cNvSpPr>
          <p:nvPr>
            <p:ph type="sldNum" sz="quarter" idx="10"/>
          </p:nvPr>
        </p:nvSpPr>
        <p:spPr/>
        <p:txBody>
          <a:bodyPr/>
          <a:lstStyle/>
          <a:p>
            <a:fld id="{C754F528-A2FF-43B2-9D68-4E000AA18709}" type="slidenum">
              <a:rPr lang="en-US" smtClean="0"/>
              <a:pPr/>
              <a:t>86</a:t>
            </a:fld>
            <a:endParaRPr lang="en-US"/>
          </a:p>
        </p:txBody>
      </p:sp>
    </p:spTree>
    <p:extLst>
      <p:ext uri="{BB962C8B-B14F-4D97-AF65-F5344CB8AC3E}">
        <p14:creationId xmlns:p14="http://schemas.microsoft.com/office/powerpoint/2010/main" val="4571984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included all participants that we have individual level data on from the GWAS in our PRS analyses, as shown in this table. Our primary results are shown in this figure. Looking at the top PRS decile, men of EUR ancestry have the highest odds of PCa (5.1) followed closely by Asian and Hispanic men, with African ancestry men having the lowest odds (3.7). We replicated these findings in an independent sample of ~2600 AFR ancestry men (from CA UG study) and ~200K EUR ancestry men from the UK Biobank. And we saw very similar odds ratios, a little lower in EUR but nearly identical in AFR</a:t>
            </a:r>
          </a:p>
        </p:txBody>
      </p:sp>
      <p:sp>
        <p:nvSpPr>
          <p:cNvPr id="4" name="Slide Number Placeholder 3"/>
          <p:cNvSpPr>
            <a:spLocks noGrp="1"/>
          </p:cNvSpPr>
          <p:nvPr>
            <p:ph type="sldNum" sz="quarter" idx="5"/>
          </p:nvPr>
        </p:nvSpPr>
        <p:spPr/>
        <p:txBody>
          <a:bodyPr/>
          <a:lstStyle/>
          <a:p>
            <a:fld id="{30235C9D-9B4F-654C-9E83-9B11CE5E8537}" type="slidenum">
              <a:rPr lang="en-US" smtClean="0"/>
              <a:t>87</a:t>
            </a:fld>
            <a:endParaRPr lang="en-US"/>
          </a:p>
        </p:txBody>
      </p:sp>
    </p:spTree>
    <p:extLst>
      <p:ext uri="{BB962C8B-B14F-4D97-AF65-F5344CB8AC3E}">
        <p14:creationId xmlns:p14="http://schemas.microsoft.com/office/powerpoint/2010/main" val="17485160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Asian-specific GWAS from Riken et al. in preparation/prep…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Latino GWAS is in preparation. </a:t>
            </a:r>
          </a:p>
        </p:txBody>
      </p:sp>
      <p:sp>
        <p:nvSpPr>
          <p:cNvPr id="4" name="Slide Number Placeholder 3"/>
          <p:cNvSpPr>
            <a:spLocks noGrp="1"/>
          </p:cNvSpPr>
          <p:nvPr>
            <p:ph type="sldNum" sz="quarter" idx="10"/>
          </p:nvPr>
        </p:nvSpPr>
        <p:spPr/>
        <p:txBody>
          <a:bodyPr/>
          <a:lstStyle/>
          <a:p>
            <a:fld id="{C754F528-A2FF-43B2-9D68-4E000AA18709}" type="slidenum">
              <a:rPr lang="en-US" smtClean="0"/>
              <a:pPr/>
              <a:t>88</a:t>
            </a:fld>
            <a:endParaRPr lang="en-US"/>
          </a:p>
        </p:txBody>
      </p:sp>
    </p:spTree>
    <p:extLst>
      <p:ext uri="{BB962C8B-B14F-4D97-AF65-F5344CB8AC3E}">
        <p14:creationId xmlns:p14="http://schemas.microsoft.com/office/powerpoint/2010/main" val="16709124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5C9D-9B4F-654C-9E83-9B11CE5E8537}" type="slidenum">
              <a:rPr lang="en-US" smtClean="0"/>
              <a:t>89</a:t>
            </a:fld>
            <a:endParaRPr lang="en-US"/>
          </a:p>
        </p:txBody>
      </p:sp>
    </p:spTree>
    <p:extLst>
      <p:ext uri="{BB962C8B-B14F-4D97-AF65-F5344CB8AC3E}">
        <p14:creationId xmlns:p14="http://schemas.microsoft.com/office/powerpoint/2010/main" val="1011733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4609C-9244-46AC-B2E5-0DB57B2DDD16}" type="slidenum">
              <a:rPr lang="en-US" altLang="en-US"/>
              <a:pPr/>
              <a:t>8</a:t>
            </a:fld>
            <a:endParaRPr lang="en-US" altLang="en-US"/>
          </a:p>
        </p:txBody>
      </p:sp>
      <p:sp>
        <p:nvSpPr>
          <p:cNvPr id="956418" name="Rectangle 2"/>
          <p:cNvSpPr>
            <a:spLocks noGrp="1" noRot="1" noChangeAspect="1" noChangeArrowheads="1" noTextEdit="1"/>
          </p:cNvSpPr>
          <p:nvPr>
            <p:ph type="sldImg"/>
          </p:nvPr>
        </p:nvSpPr>
        <p:spPr>
          <a:ln/>
        </p:spPr>
      </p:sp>
      <p:sp>
        <p:nvSpPr>
          <p:cNvPr id="956419"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3607832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4609C-9244-46AC-B2E5-0DB57B2DDD16}" type="slidenum">
              <a:rPr lang="en-US" altLang="en-US"/>
              <a:pPr/>
              <a:t>9</a:t>
            </a:fld>
            <a:endParaRPr lang="en-US" altLang="en-US"/>
          </a:p>
        </p:txBody>
      </p:sp>
      <p:sp>
        <p:nvSpPr>
          <p:cNvPr id="956418" name="Rectangle 2"/>
          <p:cNvSpPr>
            <a:spLocks noGrp="1" noRot="1" noChangeAspect="1" noChangeArrowheads="1" noTextEdit="1"/>
          </p:cNvSpPr>
          <p:nvPr>
            <p:ph type="sldImg"/>
          </p:nvPr>
        </p:nvSpPr>
        <p:spPr>
          <a:ln/>
        </p:spPr>
      </p:sp>
      <p:sp>
        <p:nvSpPr>
          <p:cNvPr id="956419"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3575403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csg.sph.umich.edu</a:t>
            </a:r>
            <a:r>
              <a:rPr lang="en-US" dirty="0"/>
              <a:t>/</a:t>
            </a:r>
            <a:r>
              <a:rPr lang="en-US" dirty="0" err="1"/>
              <a:t>abecasis</a:t>
            </a:r>
            <a:r>
              <a:rPr lang="en-US" dirty="0"/>
              <a:t>/class/666.03.pdf</a:t>
            </a:r>
          </a:p>
        </p:txBody>
      </p:sp>
      <p:sp>
        <p:nvSpPr>
          <p:cNvPr id="4" name="Slide Number Placeholder 3"/>
          <p:cNvSpPr>
            <a:spLocks noGrp="1"/>
          </p:cNvSpPr>
          <p:nvPr>
            <p:ph type="sldNum" sz="quarter" idx="10"/>
          </p:nvPr>
        </p:nvSpPr>
        <p:spPr/>
        <p:txBody>
          <a:bodyPr/>
          <a:lstStyle/>
          <a:p>
            <a:fld id="{E5CBEA9F-A31B-C94F-9ABF-6A7F6C97355E}" type="slidenum">
              <a:rPr lang="en-US" smtClean="0"/>
              <a:t>22</a:t>
            </a:fld>
            <a:endParaRPr lang="en-US"/>
          </a:p>
        </p:txBody>
      </p:sp>
    </p:spTree>
    <p:extLst>
      <p:ext uri="{BB962C8B-B14F-4D97-AF65-F5344CB8AC3E}">
        <p14:creationId xmlns:p14="http://schemas.microsoft.com/office/powerpoint/2010/main" val="2617716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fld id="{613177B6-5DBC-4743-8BEA-A1B2E53B2A03}" type="slidenum">
              <a:rPr lang="en-US" sz="1200">
                <a:solidFill>
                  <a:schemeClr val="tx1"/>
                </a:solidFill>
                <a:latin typeface="Times New Roman" pitchFamily="18" charset="0"/>
              </a:rPr>
              <a:pPr/>
              <a:t>23</a:t>
            </a:fld>
            <a:endParaRPr lang="en-US" sz="1200">
              <a:solidFill>
                <a:schemeClr val="tx1"/>
              </a:solidFill>
              <a:latin typeface="Times New Roman" pitchFamily="18"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4288541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fld id="{7BC5634A-C2B4-473A-A3AA-2EEA9EF78486}" type="slidenum">
              <a:rPr lang="en-US" sz="1200">
                <a:solidFill>
                  <a:schemeClr val="tx1"/>
                </a:solidFill>
                <a:latin typeface="Times New Roman" pitchFamily="18" charset="0"/>
              </a:rPr>
              <a:pPr/>
              <a:t>25</a:t>
            </a:fld>
            <a:endParaRPr lang="en-US" sz="1200">
              <a:solidFill>
                <a:schemeClr val="tx1"/>
              </a:solidFill>
              <a:latin typeface="Times New Roman" pitchFamily="18"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32889457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b="1">
                <a:latin typeface="+mj-lt"/>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p:txBody>
          <a:bodyPr/>
          <a:lstStyle>
            <a:lvl1pPr>
              <a:defRPr>
                <a:latin typeface="+mn-lt"/>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mn-lt"/>
                <a:cs typeface="Arial" panose="020B0604020202020204" pitchFamily="34" charset="0"/>
              </a:defRPr>
            </a:lvl1pPr>
          </a:lstStyle>
          <a:p>
            <a:fld id="{F6F8042C-985E-034B-BB41-2A1F3109AE7A}" type="slidenum">
              <a:rPr lang="en-US" smtClean="0"/>
              <a:pPr/>
              <a:t>‹#›</a:t>
            </a:fld>
            <a:endParaRPr lang="en-US" dirty="0"/>
          </a:p>
        </p:txBody>
      </p:sp>
      <p:pic>
        <p:nvPicPr>
          <p:cNvPr id="7" name="Picture 2">
            <a:extLst>
              <a:ext uri="{FF2B5EF4-FFF2-40B4-BE49-F238E27FC236}">
                <a16:creationId xmlns:a16="http://schemas.microsoft.com/office/drawing/2014/main" id="{A070CB90-E151-3141-A133-64DCACF4A410}"/>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5725" y="6060101"/>
            <a:ext cx="764091" cy="731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558454" y="0"/>
            <a:ext cx="2585546" cy="2585546"/>
          </a:xfrm>
          <a:prstGeom prst="rect">
            <a:avLst/>
          </a:prstGeom>
        </p:spPr>
      </p:pic>
    </p:spTree>
    <p:extLst>
      <p:ext uri="{BB962C8B-B14F-4D97-AF65-F5344CB8AC3E}">
        <p14:creationId xmlns:p14="http://schemas.microsoft.com/office/powerpoint/2010/main" val="3954896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662184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4016032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Clr>
                <a:srgbClr val="000000"/>
              </a:buClr>
              <a:buSzPts val="2800"/>
              <a:buNone/>
              <a:defRPr>
                <a:solidFill>
                  <a:srgbClr val="000000"/>
                </a:solidFill>
              </a:defRPr>
            </a:lvl1pPr>
            <a:lvl2pPr lvl="1">
              <a:spcBef>
                <a:spcPts val="0"/>
              </a:spcBef>
              <a:spcAft>
                <a:spcPts val="0"/>
              </a:spcAft>
              <a:buClr>
                <a:srgbClr val="000000"/>
              </a:buClr>
              <a:buSzPts val="2800"/>
              <a:buNone/>
              <a:defRPr>
                <a:solidFill>
                  <a:srgbClr val="000000"/>
                </a:solidFill>
              </a:defRPr>
            </a:lvl2pPr>
            <a:lvl3pPr lvl="2">
              <a:spcBef>
                <a:spcPts val="0"/>
              </a:spcBef>
              <a:spcAft>
                <a:spcPts val="0"/>
              </a:spcAft>
              <a:buClr>
                <a:srgbClr val="000000"/>
              </a:buClr>
              <a:buSzPts val="2800"/>
              <a:buNone/>
              <a:defRPr>
                <a:solidFill>
                  <a:srgbClr val="000000"/>
                </a:solidFill>
              </a:defRPr>
            </a:lvl3pPr>
            <a:lvl4pPr lvl="3">
              <a:spcBef>
                <a:spcPts val="0"/>
              </a:spcBef>
              <a:spcAft>
                <a:spcPts val="0"/>
              </a:spcAft>
              <a:buClr>
                <a:srgbClr val="000000"/>
              </a:buClr>
              <a:buSzPts val="2800"/>
              <a:buNone/>
              <a:defRPr>
                <a:solidFill>
                  <a:srgbClr val="000000"/>
                </a:solidFill>
              </a:defRPr>
            </a:lvl4pPr>
            <a:lvl5pPr lvl="4">
              <a:spcBef>
                <a:spcPts val="0"/>
              </a:spcBef>
              <a:spcAft>
                <a:spcPts val="0"/>
              </a:spcAft>
              <a:buClr>
                <a:srgbClr val="000000"/>
              </a:buClr>
              <a:buSzPts val="2800"/>
              <a:buNone/>
              <a:defRPr>
                <a:solidFill>
                  <a:srgbClr val="000000"/>
                </a:solidFill>
              </a:defRPr>
            </a:lvl5pPr>
            <a:lvl6pPr lvl="5">
              <a:spcBef>
                <a:spcPts val="0"/>
              </a:spcBef>
              <a:spcAft>
                <a:spcPts val="0"/>
              </a:spcAft>
              <a:buClr>
                <a:srgbClr val="000000"/>
              </a:buClr>
              <a:buSzPts val="2800"/>
              <a:buNone/>
              <a:defRPr>
                <a:solidFill>
                  <a:srgbClr val="000000"/>
                </a:solidFill>
              </a:defRPr>
            </a:lvl6pPr>
            <a:lvl7pPr lvl="6">
              <a:spcBef>
                <a:spcPts val="0"/>
              </a:spcBef>
              <a:spcAft>
                <a:spcPts val="0"/>
              </a:spcAft>
              <a:buClr>
                <a:srgbClr val="000000"/>
              </a:buClr>
              <a:buSzPts val="2800"/>
              <a:buNone/>
              <a:defRPr>
                <a:solidFill>
                  <a:srgbClr val="000000"/>
                </a:solidFill>
              </a:defRPr>
            </a:lvl7pPr>
            <a:lvl8pPr lvl="7">
              <a:spcBef>
                <a:spcPts val="0"/>
              </a:spcBef>
              <a:spcAft>
                <a:spcPts val="0"/>
              </a:spcAft>
              <a:buClr>
                <a:srgbClr val="000000"/>
              </a:buClr>
              <a:buSzPts val="2800"/>
              <a:buNone/>
              <a:defRPr>
                <a:solidFill>
                  <a:srgbClr val="000000"/>
                </a:solidFill>
              </a:defRPr>
            </a:lvl8pPr>
            <a:lvl9pPr lvl="8">
              <a:spcBef>
                <a:spcPts val="0"/>
              </a:spcBef>
              <a:spcAft>
                <a:spcPts val="0"/>
              </a:spcAft>
              <a:buClr>
                <a:srgbClr val="000000"/>
              </a:buClr>
              <a:buSzPts val="2800"/>
              <a:buNone/>
              <a:defRPr>
                <a:solidFill>
                  <a:srgbClr val="000000"/>
                </a:solidFill>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Clr>
                <a:srgbClr val="000000"/>
              </a:buClr>
              <a:buSzPts val="1800"/>
              <a:buChar char="●"/>
              <a:defRPr>
                <a:solidFill>
                  <a:srgbClr val="000000"/>
                </a:solidFill>
              </a:defRPr>
            </a:lvl1pPr>
            <a:lvl2pPr marL="914400" lvl="1" indent="-317500">
              <a:spcBef>
                <a:spcPts val="1600"/>
              </a:spcBef>
              <a:spcAft>
                <a:spcPts val="0"/>
              </a:spcAft>
              <a:buClr>
                <a:srgbClr val="000000"/>
              </a:buClr>
              <a:buSzPts val="1400"/>
              <a:buChar char="○"/>
              <a:defRPr>
                <a:solidFill>
                  <a:srgbClr val="000000"/>
                </a:solidFill>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000000"/>
              </a:buClr>
              <a:buSzPts val="1400"/>
              <a:buChar char="■"/>
              <a:defRPr>
                <a:solidFill>
                  <a:srgbClr val="000000"/>
                </a:solidFill>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6421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Rectangle 6"/>
          <p:cNvSpPr>
            <a:spLocks noChangeArrowheads="1"/>
          </p:cNvSpPr>
          <p:nvPr userDrawn="1"/>
        </p:nvSpPr>
        <p:spPr bwMode="auto">
          <a:xfrm>
            <a:off x="533400" y="685800"/>
            <a:ext cx="8077200" cy="114300"/>
          </a:xfrm>
          <a:prstGeom prst="rect">
            <a:avLst/>
          </a:prstGeom>
          <a:solidFill>
            <a:srgbClr val="990000"/>
          </a:solidFill>
          <a:ln w="9525">
            <a:noFill/>
            <a:miter lim="800000"/>
            <a:headEnd/>
            <a:tailEnd/>
          </a:ln>
          <a:effectLst/>
        </p:spPr>
        <p:txBody>
          <a:bodyPr wrap="none" anchor="ctr"/>
          <a:lstStyle>
            <a:lvl1pPr>
              <a:defRPr sz="2400">
                <a:solidFill>
                  <a:schemeClr val="bg1"/>
                </a:solidFill>
                <a:latin typeface="Contemporary Brush" panose="03080702040202020205" pitchFamily="66" charset="0"/>
              </a:defRPr>
            </a:lvl1pPr>
            <a:lvl2pPr marL="742950" indent="-285750">
              <a:defRPr sz="2400">
                <a:solidFill>
                  <a:schemeClr val="bg1"/>
                </a:solidFill>
                <a:latin typeface="Contemporary Brush" panose="03080702040202020205" pitchFamily="66" charset="0"/>
              </a:defRPr>
            </a:lvl2pPr>
            <a:lvl3pPr marL="1143000" indent="-228600">
              <a:defRPr sz="2400">
                <a:solidFill>
                  <a:schemeClr val="bg1"/>
                </a:solidFill>
                <a:latin typeface="Contemporary Brush" panose="03080702040202020205" pitchFamily="66" charset="0"/>
              </a:defRPr>
            </a:lvl3pPr>
            <a:lvl4pPr marL="1600200" indent="-228600">
              <a:defRPr sz="2400">
                <a:solidFill>
                  <a:schemeClr val="bg1"/>
                </a:solidFill>
                <a:latin typeface="Contemporary Brush" panose="03080702040202020205" pitchFamily="66" charset="0"/>
              </a:defRPr>
            </a:lvl4pPr>
            <a:lvl5pPr marL="2057400" indent="-228600">
              <a:defRPr sz="2400">
                <a:solidFill>
                  <a:schemeClr val="bg1"/>
                </a:solidFill>
                <a:latin typeface="Contemporary Brush" panose="03080702040202020205" pitchFamily="66" charset="0"/>
              </a:defRPr>
            </a:lvl5pPr>
            <a:lvl6pPr marL="2514600" indent="-228600" eaLnBrk="0" fontAlgn="base" hangingPunct="0">
              <a:spcBef>
                <a:spcPct val="0"/>
              </a:spcBef>
              <a:spcAft>
                <a:spcPct val="0"/>
              </a:spcAft>
              <a:defRPr sz="2400">
                <a:solidFill>
                  <a:schemeClr val="bg1"/>
                </a:solidFill>
                <a:latin typeface="Contemporary Brush" panose="03080702040202020205" pitchFamily="66" charset="0"/>
              </a:defRPr>
            </a:lvl6pPr>
            <a:lvl7pPr marL="2971800" indent="-228600" eaLnBrk="0" fontAlgn="base" hangingPunct="0">
              <a:spcBef>
                <a:spcPct val="0"/>
              </a:spcBef>
              <a:spcAft>
                <a:spcPct val="0"/>
              </a:spcAft>
              <a:defRPr sz="2400">
                <a:solidFill>
                  <a:schemeClr val="bg1"/>
                </a:solidFill>
                <a:latin typeface="Contemporary Brush" panose="03080702040202020205" pitchFamily="66" charset="0"/>
              </a:defRPr>
            </a:lvl7pPr>
            <a:lvl8pPr marL="3429000" indent="-228600" eaLnBrk="0" fontAlgn="base" hangingPunct="0">
              <a:spcBef>
                <a:spcPct val="0"/>
              </a:spcBef>
              <a:spcAft>
                <a:spcPct val="0"/>
              </a:spcAft>
              <a:defRPr sz="2400">
                <a:solidFill>
                  <a:schemeClr val="bg1"/>
                </a:solidFill>
                <a:latin typeface="Contemporary Brush" panose="03080702040202020205" pitchFamily="66" charset="0"/>
              </a:defRPr>
            </a:lvl8pPr>
            <a:lvl9pPr marL="3886200" indent="-228600" eaLnBrk="0" fontAlgn="base" hangingPunct="0">
              <a:spcBef>
                <a:spcPct val="0"/>
              </a:spcBef>
              <a:spcAft>
                <a:spcPct val="0"/>
              </a:spcAft>
              <a:defRPr sz="2400">
                <a:solidFill>
                  <a:schemeClr val="bg1"/>
                </a:solidFill>
                <a:latin typeface="Contemporary Brush" panose="03080702040202020205" pitchFamily="66" charset="0"/>
              </a:defRPr>
            </a:lvl9pPr>
          </a:lstStyle>
          <a:p>
            <a:endParaRPr lang="en-US" altLang="en-US" sz="1800" dirty="0"/>
          </a:p>
        </p:txBody>
      </p:sp>
      <p:sp>
        <p:nvSpPr>
          <p:cNvPr id="3" name="Title 2">
            <a:extLst>
              <a:ext uri="{FF2B5EF4-FFF2-40B4-BE49-F238E27FC236}">
                <a16:creationId xmlns:a16="http://schemas.microsoft.com/office/drawing/2014/main" id="{05ABB43E-3CCD-5D45-A078-BD913D462850}"/>
              </a:ext>
            </a:extLst>
          </p:cNvPr>
          <p:cNvSpPr>
            <a:spLocks noGrp="1"/>
          </p:cNvSpPr>
          <p:nvPr>
            <p:ph type="title"/>
          </p:nvPr>
        </p:nvSpPr>
        <p:spPr>
          <a:xfrm>
            <a:off x="628650" y="0"/>
            <a:ext cx="7886700" cy="647700"/>
          </a:xfrm>
        </p:spPr>
        <p:txBody>
          <a:bodyPr>
            <a:normAutofit/>
          </a:bodyPr>
          <a:lstStyle>
            <a:lvl1pPr algn="ctr">
              <a:defRPr sz="2700"/>
            </a:lvl1pPr>
          </a:lstStyle>
          <a:p>
            <a:r>
              <a:rPr lang="en-US" dirty="0"/>
              <a:t>Click to edit Master title style</a:t>
            </a:r>
          </a:p>
        </p:txBody>
      </p:sp>
      <p:sp>
        <p:nvSpPr>
          <p:cNvPr id="11" name="Content Placeholder 10">
            <a:extLst>
              <a:ext uri="{FF2B5EF4-FFF2-40B4-BE49-F238E27FC236}">
                <a16:creationId xmlns:a16="http://schemas.microsoft.com/office/drawing/2014/main" id="{CB54036A-8B26-F84B-BBD6-8FF393CDC387}"/>
              </a:ext>
            </a:extLst>
          </p:cNvPr>
          <p:cNvSpPr>
            <a:spLocks noGrp="1"/>
          </p:cNvSpPr>
          <p:nvPr>
            <p:ph sz="quarter" idx="10"/>
          </p:nvPr>
        </p:nvSpPr>
        <p:spPr>
          <a:xfrm>
            <a:off x="628650" y="1219200"/>
            <a:ext cx="7886700" cy="449133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945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2573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727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440365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896434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320378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397227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87207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256104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4170403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4090541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8042C-985E-034B-BB41-2A1F3109AE7A}" type="slidenum">
              <a:rPr lang="en-US" smtClean="0"/>
              <a:t>‹#›</a:t>
            </a:fld>
            <a:endParaRPr lang="en-US" dirty="0"/>
          </a:p>
        </p:txBody>
      </p:sp>
      <p:pic>
        <p:nvPicPr>
          <p:cNvPr id="7" name="Picture 2">
            <a:extLst>
              <a:ext uri="{FF2B5EF4-FFF2-40B4-BE49-F238E27FC236}">
                <a16:creationId xmlns:a16="http://schemas.microsoft.com/office/drawing/2014/main" id="{55614831-DCBA-5D44-81CA-E663049CA11C}"/>
              </a:ext>
            </a:extLst>
          </p:cNvPr>
          <p:cNvPicPr>
            <a:picLocks noChangeAspect="1" noChangeArrowheads="1"/>
          </p:cNvPicPr>
          <p:nvPr userDrawn="1"/>
        </p:nvPicPr>
        <p:blipFill>
          <a:blip r:embed="rId17">
            <a:extLst>
              <a:ext uri="{28A0092B-C50C-407E-A947-70E740481C1C}">
                <a14:useLocalDpi xmlns:a14="http://schemas.microsoft.com/office/drawing/2010/main"/>
              </a:ext>
            </a:extLst>
          </a:blip>
          <a:srcRect/>
          <a:stretch>
            <a:fillRect/>
          </a:stretch>
        </p:blipFill>
        <p:spPr bwMode="auto">
          <a:xfrm>
            <a:off x="85725" y="6060101"/>
            <a:ext cx="764091" cy="731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09105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graphics.cs.wisc.edu/WP/vis10/archives/458-hapmap-linkage-disequilibrium-plot"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0.png"/><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null)"/><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498F7-2389-2B47-A28F-D009AB0FE8C5}"/>
              </a:ext>
            </a:extLst>
          </p:cNvPr>
          <p:cNvSpPr>
            <a:spLocks noGrp="1"/>
          </p:cNvSpPr>
          <p:nvPr>
            <p:ph type="ctrTitle"/>
          </p:nvPr>
        </p:nvSpPr>
        <p:spPr/>
        <p:txBody>
          <a:bodyPr/>
          <a:lstStyle/>
          <a:p>
            <a:r>
              <a:rPr lang="en-US" dirty="0"/>
              <a:t>LA’s BEST @USC</a:t>
            </a:r>
          </a:p>
        </p:txBody>
      </p:sp>
      <p:sp>
        <p:nvSpPr>
          <p:cNvPr id="3" name="Subtitle 2">
            <a:extLst>
              <a:ext uri="{FF2B5EF4-FFF2-40B4-BE49-F238E27FC236}">
                <a16:creationId xmlns:a16="http://schemas.microsoft.com/office/drawing/2014/main" id="{21951940-A0B7-D141-8A14-760B2674B1AE}"/>
              </a:ext>
            </a:extLst>
          </p:cNvPr>
          <p:cNvSpPr>
            <a:spLocks noGrp="1"/>
          </p:cNvSpPr>
          <p:nvPr>
            <p:ph type="subTitle" idx="1"/>
          </p:nvPr>
        </p:nvSpPr>
        <p:spPr>
          <a:xfrm>
            <a:off x="1143000" y="3602038"/>
            <a:ext cx="6897414" cy="1548031"/>
          </a:xfrm>
        </p:spPr>
        <p:txBody>
          <a:bodyPr>
            <a:normAutofit/>
          </a:bodyPr>
          <a:lstStyle/>
          <a:p>
            <a:r>
              <a:rPr lang="en-US" dirty="0"/>
              <a:t>Genetics and Genetic Association Studies</a:t>
            </a:r>
          </a:p>
          <a:p>
            <a:r>
              <a:rPr lang="en-US" dirty="0"/>
              <a:t>David Conti, Ph.D.</a:t>
            </a:r>
          </a:p>
          <a:p>
            <a:endParaRPr lang="en-US" dirty="0"/>
          </a:p>
        </p:txBody>
      </p:sp>
    </p:spTree>
    <p:extLst>
      <p:ext uri="{BB962C8B-B14F-4D97-AF65-F5344CB8AC3E}">
        <p14:creationId xmlns:p14="http://schemas.microsoft.com/office/powerpoint/2010/main" val="753157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96A-CF4A-D44C-875C-9DD6B6AD3AC4}"/>
              </a:ext>
            </a:extLst>
          </p:cNvPr>
          <p:cNvSpPr>
            <a:spLocks noGrp="1"/>
          </p:cNvSpPr>
          <p:nvPr>
            <p:ph type="title"/>
          </p:nvPr>
        </p:nvSpPr>
        <p:spPr/>
        <p:txBody>
          <a:bodyPr/>
          <a:lstStyle/>
          <a:p>
            <a:r>
              <a:rPr lang="en-US" dirty="0"/>
              <a:t>Characterizing genetic variation</a:t>
            </a:r>
          </a:p>
        </p:txBody>
      </p:sp>
      <p:sp>
        <p:nvSpPr>
          <p:cNvPr id="3" name="Text Placeholder 2">
            <a:extLst>
              <a:ext uri="{FF2B5EF4-FFF2-40B4-BE49-F238E27FC236}">
                <a16:creationId xmlns:a16="http://schemas.microsoft.com/office/drawing/2014/main" id="{4951C9FC-6324-AF4D-9F44-FCCADCEF58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5F483F-4BE9-4749-A983-71BD5550AD00}"/>
              </a:ext>
            </a:extLst>
          </p:cNvPr>
          <p:cNvSpPr>
            <a:spLocks noGrp="1"/>
          </p:cNvSpPr>
          <p:nvPr>
            <p:ph type="sldNum" sz="quarter" idx="12"/>
          </p:nvPr>
        </p:nvSpPr>
        <p:spPr/>
        <p:txBody>
          <a:bodyPr/>
          <a:lstStyle/>
          <a:p>
            <a:fld id="{F6F8042C-985E-034B-BB41-2A1F3109AE7A}" type="slidenum">
              <a:rPr lang="en-US" smtClean="0"/>
              <a:t>10</a:t>
            </a:fld>
            <a:endParaRPr lang="en-US"/>
          </a:p>
        </p:txBody>
      </p:sp>
    </p:spTree>
    <p:extLst>
      <p:ext uri="{BB962C8B-B14F-4D97-AF65-F5344CB8AC3E}">
        <p14:creationId xmlns:p14="http://schemas.microsoft.com/office/powerpoint/2010/main" val="798333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062D7-1E1B-A547-AD8E-3E059F66D8B2}"/>
              </a:ext>
            </a:extLst>
          </p:cNvPr>
          <p:cNvSpPr>
            <a:spLocks noGrp="1"/>
          </p:cNvSpPr>
          <p:nvPr>
            <p:ph type="title"/>
          </p:nvPr>
        </p:nvSpPr>
        <p:spPr>
          <a:xfrm>
            <a:off x="628650" y="0"/>
            <a:ext cx="7886700" cy="1325563"/>
          </a:xfrm>
        </p:spPr>
        <p:txBody>
          <a:bodyPr/>
          <a:lstStyle/>
          <a:p>
            <a:r>
              <a:rPr lang="en-US" dirty="0"/>
              <a:t>Genetic variation</a:t>
            </a:r>
          </a:p>
        </p:txBody>
      </p:sp>
      <p:sp>
        <p:nvSpPr>
          <p:cNvPr id="3" name="Content Placeholder 2">
            <a:extLst>
              <a:ext uri="{FF2B5EF4-FFF2-40B4-BE49-F238E27FC236}">
                <a16:creationId xmlns:a16="http://schemas.microsoft.com/office/drawing/2014/main" id="{41C874C0-DB0C-B147-B5F2-DA2EBB56C214}"/>
              </a:ext>
            </a:extLst>
          </p:cNvPr>
          <p:cNvSpPr>
            <a:spLocks noGrp="1"/>
          </p:cNvSpPr>
          <p:nvPr>
            <p:ph idx="1"/>
          </p:nvPr>
        </p:nvSpPr>
        <p:spPr>
          <a:xfrm>
            <a:off x="628650" y="1253331"/>
            <a:ext cx="7886700" cy="4351338"/>
          </a:xfrm>
        </p:spPr>
        <p:txBody>
          <a:bodyPr>
            <a:normAutofit fontScale="85000" lnSpcReduction="20000"/>
          </a:bodyPr>
          <a:lstStyle/>
          <a:p>
            <a:r>
              <a:rPr lang="en-US" dirty="0"/>
              <a:t>Variation reflects differences in DNA among individuals/populations</a:t>
            </a:r>
          </a:p>
          <a:p>
            <a:endParaRPr lang="en-US" dirty="0"/>
          </a:p>
          <a:p>
            <a:r>
              <a:rPr lang="en-US" dirty="0"/>
              <a:t>Introduced through </a:t>
            </a:r>
            <a:r>
              <a:rPr lang="en-US" b="1" i="1" dirty="0"/>
              <a:t>mutation</a:t>
            </a:r>
            <a:r>
              <a:rPr lang="en-US" dirty="0"/>
              <a:t> and </a:t>
            </a:r>
            <a:r>
              <a:rPr lang="en-US" b="1" i="1" dirty="0"/>
              <a:t>recombination</a:t>
            </a:r>
          </a:p>
          <a:p>
            <a:endParaRPr lang="en-US" dirty="0"/>
          </a:p>
          <a:p>
            <a:r>
              <a:rPr lang="en-US" dirty="0"/>
              <a:t>Sources of mutation (mutagenesis):</a:t>
            </a:r>
          </a:p>
          <a:p>
            <a:pPr lvl="1"/>
            <a:r>
              <a:rPr lang="en-US" dirty="0"/>
              <a:t>Spontaneous, errors during replication, errors during repair, etc.</a:t>
            </a:r>
          </a:p>
          <a:p>
            <a:endParaRPr lang="en-US" dirty="0"/>
          </a:p>
          <a:p>
            <a:r>
              <a:rPr lang="en-US" dirty="0"/>
              <a:t>Common mutation types</a:t>
            </a:r>
          </a:p>
          <a:p>
            <a:pPr lvl="1"/>
            <a:r>
              <a:rPr lang="en-US" dirty="0"/>
              <a:t>Single-nucleotide polymorphism (SNP; pronounced “snip”)</a:t>
            </a:r>
          </a:p>
          <a:p>
            <a:pPr lvl="1"/>
            <a:r>
              <a:rPr lang="en-US" dirty="0"/>
              <a:t>Small insertions or deletions (indel)</a:t>
            </a:r>
          </a:p>
          <a:p>
            <a:pPr lvl="1"/>
            <a:r>
              <a:rPr lang="en-US" dirty="0"/>
              <a:t>Large gene duplications, translocations, inversions, </a:t>
            </a:r>
            <a:r>
              <a:rPr lang="en-US" dirty="0" err="1"/>
              <a:t>etc</a:t>
            </a:r>
            <a:endParaRPr lang="en-US" dirty="0"/>
          </a:p>
          <a:p>
            <a:pPr lvl="1"/>
            <a:endParaRPr lang="en-US" dirty="0"/>
          </a:p>
        </p:txBody>
      </p:sp>
      <p:sp>
        <p:nvSpPr>
          <p:cNvPr id="4" name="Slide Number Placeholder 3">
            <a:extLst>
              <a:ext uri="{FF2B5EF4-FFF2-40B4-BE49-F238E27FC236}">
                <a16:creationId xmlns:a16="http://schemas.microsoft.com/office/drawing/2014/main" id="{5A5DDF6D-618D-EA46-BF03-3036B79CB479}"/>
              </a:ext>
            </a:extLst>
          </p:cNvPr>
          <p:cNvSpPr>
            <a:spLocks noGrp="1"/>
          </p:cNvSpPr>
          <p:nvPr>
            <p:ph type="sldNum" sz="quarter" idx="12"/>
          </p:nvPr>
        </p:nvSpPr>
        <p:spPr/>
        <p:txBody>
          <a:bodyPr/>
          <a:lstStyle/>
          <a:p>
            <a:fld id="{F6F8042C-985E-034B-BB41-2A1F3109AE7A}" type="slidenum">
              <a:rPr lang="en-US" smtClean="0"/>
              <a:t>11</a:t>
            </a:fld>
            <a:endParaRPr lang="en-US"/>
          </a:p>
        </p:txBody>
      </p:sp>
    </p:spTree>
    <p:extLst>
      <p:ext uri="{BB962C8B-B14F-4D97-AF65-F5344CB8AC3E}">
        <p14:creationId xmlns:p14="http://schemas.microsoft.com/office/powerpoint/2010/main" val="262909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CE37A5AD-8255-444F-A4AE-7E3EE301C3B7}"/>
              </a:ext>
            </a:extLst>
          </p:cNvPr>
          <p:cNvSpPr>
            <a:spLocks noGrp="1"/>
          </p:cNvSpPr>
          <p:nvPr>
            <p:ph idx="1"/>
          </p:nvPr>
        </p:nvSpPr>
        <p:spPr>
          <a:xfrm>
            <a:off x="628650" y="1976602"/>
            <a:ext cx="7886700" cy="3511296"/>
          </a:xfrm>
        </p:spPr>
        <p:txBody>
          <a:bodyPr>
            <a:normAutofit fontScale="85000" lnSpcReduction="20000"/>
          </a:bodyPr>
          <a:lstStyle/>
          <a:p>
            <a:pPr marL="0" indent="0">
              <a:buNone/>
            </a:pPr>
            <a:r>
              <a:rPr lang="en-US" dirty="0"/>
              <a:t>DNA replication -&gt; cell division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i="1" dirty="0"/>
              <a:t>Does</a:t>
            </a:r>
            <a:r>
              <a:rPr lang="en-US" dirty="0"/>
              <a:t> </a:t>
            </a:r>
            <a:r>
              <a:rPr lang="en-US" b="1" i="1" dirty="0"/>
              <a:t>not</a:t>
            </a:r>
            <a:r>
              <a:rPr lang="en-US" dirty="0"/>
              <a:t> contribute to genetic variation in a population</a:t>
            </a:r>
          </a:p>
        </p:txBody>
      </p:sp>
      <p:sp>
        <p:nvSpPr>
          <p:cNvPr id="2" name="Title 1">
            <a:extLst>
              <a:ext uri="{FF2B5EF4-FFF2-40B4-BE49-F238E27FC236}">
                <a16:creationId xmlns:a16="http://schemas.microsoft.com/office/drawing/2014/main" id="{DA0D7D48-254D-3541-9778-3A14841994DC}"/>
              </a:ext>
            </a:extLst>
          </p:cNvPr>
          <p:cNvSpPr>
            <a:spLocks noGrp="1"/>
          </p:cNvSpPr>
          <p:nvPr>
            <p:ph type="title"/>
          </p:nvPr>
        </p:nvSpPr>
        <p:spPr/>
        <p:txBody>
          <a:bodyPr>
            <a:normAutofit/>
          </a:bodyPr>
          <a:lstStyle/>
          <a:p>
            <a:r>
              <a:rPr lang="en-US" dirty="0"/>
              <a:t>DNA replicates through </a:t>
            </a:r>
            <a:r>
              <a:rPr lang="en-US" i="1" u="sng" dirty="0"/>
              <a:t>mitosis</a:t>
            </a:r>
            <a:r>
              <a:rPr lang="en-US" dirty="0"/>
              <a:t> and meiosis</a:t>
            </a:r>
          </a:p>
        </p:txBody>
      </p:sp>
      <p:sp>
        <p:nvSpPr>
          <p:cNvPr id="4" name="Slide Number Placeholder 3">
            <a:extLst>
              <a:ext uri="{FF2B5EF4-FFF2-40B4-BE49-F238E27FC236}">
                <a16:creationId xmlns:a16="http://schemas.microsoft.com/office/drawing/2014/main" id="{45F79EDA-27ED-D142-9EB3-72878AB30E55}"/>
              </a:ext>
            </a:extLst>
          </p:cNvPr>
          <p:cNvSpPr>
            <a:spLocks noGrp="1"/>
          </p:cNvSpPr>
          <p:nvPr>
            <p:ph type="sldNum" sz="quarter" idx="12"/>
          </p:nvPr>
        </p:nvSpPr>
        <p:spPr/>
        <p:txBody>
          <a:bodyPr/>
          <a:lstStyle/>
          <a:p>
            <a:fld id="{F6F8042C-985E-034B-BB41-2A1F3109AE7A}" type="slidenum">
              <a:rPr lang="en-US" smtClean="0"/>
              <a:t>12</a:t>
            </a:fld>
            <a:endParaRPr lang="en-US"/>
          </a:p>
        </p:txBody>
      </p:sp>
      <p:pic>
        <p:nvPicPr>
          <p:cNvPr id="18434" name="Picture 2">
            <a:extLst>
              <a:ext uri="{FF2B5EF4-FFF2-40B4-BE49-F238E27FC236}">
                <a16:creationId xmlns:a16="http://schemas.microsoft.com/office/drawing/2014/main" id="{9657E072-8354-2940-B069-161ABB11428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45435" y="2440987"/>
            <a:ext cx="6085772" cy="221243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058F874-62F4-A447-B3DD-A6B2FE99A482}"/>
              </a:ext>
            </a:extLst>
          </p:cNvPr>
          <p:cNvSpPr/>
          <p:nvPr/>
        </p:nvSpPr>
        <p:spPr>
          <a:xfrm>
            <a:off x="5985863" y="4696733"/>
            <a:ext cx="1656223" cy="207749"/>
          </a:xfrm>
          <a:prstGeom prst="rect">
            <a:avLst/>
          </a:prstGeom>
        </p:spPr>
        <p:txBody>
          <a:bodyPr wrap="none">
            <a:spAutoFit/>
          </a:bodyPr>
          <a:lstStyle/>
          <a:p>
            <a:r>
              <a:rPr lang="en-US" sz="750" dirty="0">
                <a:solidFill>
                  <a:srgbClr val="000000"/>
                </a:solidFill>
                <a:latin typeface="Calibri" panose="020F0502020204030204" pitchFamily="34" charset="0"/>
                <a:cs typeface="Calibri" panose="020F0502020204030204" pitchFamily="34" charset="0"/>
              </a:rPr>
              <a:t>https://en.wikipedia.org/wiki/Mitosis</a:t>
            </a:r>
          </a:p>
        </p:txBody>
      </p:sp>
      <p:sp>
        <p:nvSpPr>
          <p:cNvPr id="3" name="TextBox 2">
            <a:extLst>
              <a:ext uri="{FF2B5EF4-FFF2-40B4-BE49-F238E27FC236}">
                <a16:creationId xmlns:a16="http://schemas.microsoft.com/office/drawing/2014/main" id="{A379041E-7F39-1F2F-BE1B-EC5294388D7C}"/>
              </a:ext>
            </a:extLst>
          </p:cNvPr>
          <p:cNvSpPr txBox="1"/>
          <p:nvPr/>
        </p:nvSpPr>
        <p:spPr>
          <a:xfrm>
            <a:off x="118662" y="2310431"/>
            <a:ext cx="2165336" cy="646331"/>
          </a:xfrm>
          <a:prstGeom prst="rect">
            <a:avLst/>
          </a:prstGeom>
          <a:noFill/>
        </p:spPr>
        <p:txBody>
          <a:bodyPr wrap="none" rtlCol="0">
            <a:spAutoFit/>
          </a:bodyPr>
          <a:lstStyle/>
          <a:p>
            <a:r>
              <a:rPr lang="en-US" dirty="0"/>
              <a:t>Start with</a:t>
            </a:r>
          </a:p>
          <a:p>
            <a:r>
              <a:rPr lang="en-US" dirty="0"/>
              <a:t>Pair of chromosomes</a:t>
            </a:r>
          </a:p>
        </p:txBody>
      </p:sp>
    </p:spTree>
    <p:extLst>
      <p:ext uri="{BB962C8B-B14F-4D97-AF65-F5344CB8AC3E}">
        <p14:creationId xmlns:p14="http://schemas.microsoft.com/office/powerpoint/2010/main" val="1779099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CE37A5AD-8255-444F-A4AE-7E3EE301C3B7}"/>
              </a:ext>
            </a:extLst>
          </p:cNvPr>
          <p:cNvSpPr>
            <a:spLocks noGrp="1"/>
          </p:cNvSpPr>
          <p:nvPr>
            <p:ph idx="1"/>
          </p:nvPr>
        </p:nvSpPr>
        <p:spPr>
          <a:xfrm>
            <a:off x="628650" y="1976601"/>
            <a:ext cx="7886700" cy="3647911"/>
          </a:xfrm>
        </p:spPr>
        <p:txBody>
          <a:bodyPr>
            <a:normAutofit fontScale="77500" lnSpcReduction="20000"/>
          </a:bodyPr>
          <a:lstStyle/>
          <a:p>
            <a:pPr marL="0" indent="0">
              <a:buNone/>
            </a:pPr>
            <a:r>
              <a:rPr lang="en-US" dirty="0"/>
              <a:t>DNA replication -&gt; </a:t>
            </a:r>
            <a:r>
              <a:rPr lang="en-US" b="1" i="1" dirty="0"/>
              <a:t>recombination</a:t>
            </a:r>
            <a:r>
              <a:rPr lang="en-US" dirty="0"/>
              <a:t> -&gt; cell division x2</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1" i="1" dirty="0"/>
          </a:p>
          <a:p>
            <a:pPr marL="0" indent="0">
              <a:buNone/>
            </a:pPr>
            <a:r>
              <a:rPr lang="en-US" b="1" i="1" dirty="0"/>
              <a:t>Does</a:t>
            </a:r>
            <a:r>
              <a:rPr lang="en-US" dirty="0"/>
              <a:t> contribute to genetic variation in a population</a:t>
            </a:r>
          </a:p>
        </p:txBody>
      </p:sp>
      <p:sp>
        <p:nvSpPr>
          <p:cNvPr id="2" name="Title 1">
            <a:extLst>
              <a:ext uri="{FF2B5EF4-FFF2-40B4-BE49-F238E27FC236}">
                <a16:creationId xmlns:a16="http://schemas.microsoft.com/office/drawing/2014/main" id="{DA0D7D48-254D-3541-9778-3A14841994DC}"/>
              </a:ext>
            </a:extLst>
          </p:cNvPr>
          <p:cNvSpPr>
            <a:spLocks noGrp="1"/>
          </p:cNvSpPr>
          <p:nvPr>
            <p:ph type="title"/>
          </p:nvPr>
        </p:nvSpPr>
        <p:spPr/>
        <p:txBody>
          <a:bodyPr>
            <a:normAutofit/>
          </a:bodyPr>
          <a:lstStyle/>
          <a:p>
            <a:r>
              <a:rPr lang="en-US" dirty="0"/>
              <a:t>DNA replicates through mitosis and </a:t>
            </a:r>
            <a:r>
              <a:rPr lang="en-US" b="1" i="1" u="sng" dirty="0"/>
              <a:t>meiosis</a:t>
            </a:r>
          </a:p>
        </p:txBody>
      </p:sp>
      <p:sp>
        <p:nvSpPr>
          <p:cNvPr id="4" name="Slide Number Placeholder 3">
            <a:extLst>
              <a:ext uri="{FF2B5EF4-FFF2-40B4-BE49-F238E27FC236}">
                <a16:creationId xmlns:a16="http://schemas.microsoft.com/office/drawing/2014/main" id="{45F79EDA-27ED-D142-9EB3-72878AB30E55}"/>
              </a:ext>
            </a:extLst>
          </p:cNvPr>
          <p:cNvSpPr>
            <a:spLocks noGrp="1"/>
          </p:cNvSpPr>
          <p:nvPr>
            <p:ph type="sldNum" sz="quarter" idx="12"/>
          </p:nvPr>
        </p:nvSpPr>
        <p:spPr/>
        <p:txBody>
          <a:bodyPr/>
          <a:lstStyle/>
          <a:p>
            <a:fld id="{F6F8042C-985E-034B-BB41-2A1F3109AE7A}" type="slidenum">
              <a:rPr lang="en-US" smtClean="0"/>
              <a:t>13</a:t>
            </a:fld>
            <a:endParaRPr lang="en-US"/>
          </a:p>
        </p:txBody>
      </p:sp>
      <p:pic>
        <p:nvPicPr>
          <p:cNvPr id="7" name="Picture 6">
            <a:extLst>
              <a:ext uri="{FF2B5EF4-FFF2-40B4-BE49-F238E27FC236}">
                <a16:creationId xmlns:a16="http://schemas.microsoft.com/office/drawing/2014/main" id="{89E1B0D4-19BA-954C-A577-AAF59C3DDB7C}"/>
              </a:ext>
            </a:extLst>
          </p:cNvPr>
          <p:cNvPicPr>
            <a:picLocks noChangeAspect="1"/>
          </p:cNvPicPr>
          <p:nvPr/>
        </p:nvPicPr>
        <p:blipFill>
          <a:blip r:embed="rId2"/>
          <a:stretch>
            <a:fillRect/>
          </a:stretch>
        </p:blipFill>
        <p:spPr>
          <a:xfrm>
            <a:off x="3398743" y="1765466"/>
            <a:ext cx="5288057" cy="3327069"/>
          </a:xfrm>
          <a:prstGeom prst="rect">
            <a:avLst/>
          </a:prstGeom>
        </p:spPr>
      </p:pic>
      <p:sp>
        <p:nvSpPr>
          <p:cNvPr id="8" name="Rectangle 7">
            <a:extLst>
              <a:ext uri="{FF2B5EF4-FFF2-40B4-BE49-F238E27FC236}">
                <a16:creationId xmlns:a16="http://schemas.microsoft.com/office/drawing/2014/main" id="{61869554-E432-1542-B847-FCD431040143}"/>
              </a:ext>
            </a:extLst>
          </p:cNvPr>
          <p:cNvSpPr/>
          <p:nvPr/>
        </p:nvSpPr>
        <p:spPr>
          <a:xfrm>
            <a:off x="7402345" y="5136816"/>
            <a:ext cx="1672253" cy="207749"/>
          </a:xfrm>
          <a:prstGeom prst="rect">
            <a:avLst/>
          </a:prstGeom>
        </p:spPr>
        <p:txBody>
          <a:bodyPr wrap="none">
            <a:spAutoFit/>
          </a:bodyPr>
          <a:lstStyle/>
          <a:p>
            <a:r>
              <a:rPr lang="en-US" sz="750" dirty="0">
                <a:solidFill>
                  <a:srgbClr val="000000"/>
                </a:solidFill>
                <a:latin typeface="Calibri" panose="020F0502020204030204" pitchFamily="34" charset="0"/>
                <a:cs typeface="Calibri" panose="020F0502020204030204" pitchFamily="34" charset="0"/>
              </a:rPr>
              <a:t>https://en.wikipedia.org/wiki/Meiosis</a:t>
            </a:r>
          </a:p>
        </p:txBody>
      </p:sp>
      <p:sp>
        <p:nvSpPr>
          <p:cNvPr id="3" name="TextBox 2">
            <a:extLst>
              <a:ext uri="{FF2B5EF4-FFF2-40B4-BE49-F238E27FC236}">
                <a16:creationId xmlns:a16="http://schemas.microsoft.com/office/drawing/2014/main" id="{D412355E-8151-F955-186E-A445E2A30361}"/>
              </a:ext>
            </a:extLst>
          </p:cNvPr>
          <p:cNvSpPr txBox="1"/>
          <p:nvPr/>
        </p:nvSpPr>
        <p:spPr>
          <a:xfrm>
            <a:off x="879498" y="3266712"/>
            <a:ext cx="2666420" cy="923330"/>
          </a:xfrm>
          <a:prstGeom prst="rect">
            <a:avLst/>
          </a:prstGeom>
          <a:noFill/>
        </p:spPr>
        <p:txBody>
          <a:bodyPr wrap="square" rtlCol="0">
            <a:spAutoFit/>
          </a:bodyPr>
          <a:lstStyle/>
          <a:p>
            <a:r>
              <a:rPr lang="en-US" dirty="0"/>
              <a:t>Start with</a:t>
            </a:r>
          </a:p>
          <a:p>
            <a:r>
              <a:rPr lang="en-US" b="1" dirty="0"/>
              <a:t>Two</a:t>
            </a:r>
            <a:r>
              <a:rPr lang="en-US" dirty="0"/>
              <a:t> pair of chromosomes (short and long)</a:t>
            </a:r>
          </a:p>
        </p:txBody>
      </p:sp>
    </p:spTree>
    <p:extLst>
      <p:ext uri="{BB962C8B-B14F-4D97-AF65-F5344CB8AC3E}">
        <p14:creationId xmlns:p14="http://schemas.microsoft.com/office/powerpoint/2010/main" val="1718662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D013-9CB0-C944-A750-61BFC4535659}"/>
              </a:ext>
            </a:extLst>
          </p:cNvPr>
          <p:cNvSpPr>
            <a:spLocks noGrp="1"/>
          </p:cNvSpPr>
          <p:nvPr>
            <p:ph type="title"/>
          </p:nvPr>
        </p:nvSpPr>
        <p:spPr/>
        <p:txBody>
          <a:bodyPr/>
          <a:lstStyle/>
          <a:p>
            <a:r>
              <a:rPr lang="en-US" dirty="0"/>
              <a:t>Some definitions</a:t>
            </a:r>
          </a:p>
        </p:txBody>
      </p:sp>
      <p:sp>
        <p:nvSpPr>
          <p:cNvPr id="3" name="Content Placeholder 2">
            <a:extLst>
              <a:ext uri="{FF2B5EF4-FFF2-40B4-BE49-F238E27FC236}">
                <a16:creationId xmlns:a16="http://schemas.microsoft.com/office/drawing/2014/main" id="{545CF691-F83E-D74A-99E9-59E0CC7969B5}"/>
              </a:ext>
            </a:extLst>
          </p:cNvPr>
          <p:cNvSpPr>
            <a:spLocks noGrp="1"/>
          </p:cNvSpPr>
          <p:nvPr>
            <p:ph idx="1"/>
          </p:nvPr>
        </p:nvSpPr>
        <p:spPr>
          <a:xfrm>
            <a:off x="628650" y="1587718"/>
            <a:ext cx="7886700" cy="3832528"/>
          </a:xfrm>
        </p:spPr>
        <p:txBody>
          <a:bodyPr>
            <a:normAutofit fontScale="85000" lnSpcReduction="20000"/>
          </a:bodyPr>
          <a:lstStyle/>
          <a:p>
            <a:r>
              <a:rPr lang="en-US" i="1" dirty="0"/>
              <a:t>Locus</a:t>
            </a:r>
            <a:r>
              <a:rPr lang="en-US" dirty="0"/>
              <a:t> (plural loci) refers to a genomic region</a:t>
            </a:r>
          </a:p>
          <a:p>
            <a:pPr lvl="1"/>
            <a:r>
              <a:rPr lang="en-US" dirty="0"/>
              <a:t>Bit ambiguous -&gt; entire gene? Single variant?</a:t>
            </a:r>
          </a:p>
          <a:p>
            <a:pPr lvl="1"/>
            <a:endParaRPr lang="en-US" dirty="0"/>
          </a:p>
          <a:p>
            <a:r>
              <a:rPr lang="en-US" i="1" dirty="0"/>
              <a:t>Allele</a:t>
            </a:r>
            <a:r>
              <a:rPr lang="en-US" dirty="0"/>
              <a:t> refers to a </a:t>
            </a:r>
            <a:r>
              <a:rPr lang="en-US" i="1" dirty="0"/>
              <a:t>particular</a:t>
            </a:r>
            <a:r>
              <a:rPr lang="en-US" dirty="0"/>
              <a:t> variant at a locus</a:t>
            </a:r>
          </a:p>
          <a:p>
            <a:pPr lvl="1"/>
            <a:r>
              <a:rPr lang="en-US" dirty="0"/>
              <a:t>E.g., ‘G&gt;C’ mutation where ‘X&gt;Y’ means ‘Y’ replaced ‘X’ by mutation</a:t>
            </a:r>
          </a:p>
          <a:p>
            <a:pPr lvl="1"/>
            <a:r>
              <a:rPr lang="en-US" i="1" dirty="0"/>
              <a:t>Allele frequency</a:t>
            </a:r>
            <a:r>
              <a:rPr lang="en-US" dirty="0"/>
              <a:t> refers to the </a:t>
            </a:r>
            <a:r>
              <a:rPr lang="en-US" dirty="0" err="1"/>
              <a:t>freq</a:t>
            </a:r>
            <a:r>
              <a:rPr lang="en-US" dirty="0"/>
              <a:t>/prob of observing allele in a population</a:t>
            </a:r>
            <a:endParaRPr lang="en-US" i="1" dirty="0"/>
          </a:p>
          <a:p>
            <a:endParaRPr lang="en-US" i="1" dirty="0"/>
          </a:p>
          <a:p>
            <a:r>
              <a:rPr lang="en-US" i="1" dirty="0"/>
              <a:t>Genotype</a:t>
            </a:r>
            <a:r>
              <a:rPr lang="en-US" dirty="0"/>
              <a:t> refers to genetic information in an individual</a:t>
            </a:r>
          </a:p>
          <a:p>
            <a:pPr lvl="1"/>
            <a:r>
              <a:rPr lang="en-US" dirty="0"/>
              <a:t>E.g., AA, Aa, aa for some alleles A, a -&gt; recode as 0, 1, 2</a:t>
            </a:r>
          </a:p>
          <a:p>
            <a:pPr lvl="1"/>
            <a:r>
              <a:rPr lang="en-US" i="1" dirty="0"/>
              <a:t>Genotype frequency</a:t>
            </a:r>
            <a:r>
              <a:rPr lang="en-US" dirty="0"/>
              <a:t> refers to the </a:t>
            </a:r>
            <a:r>
              <a:rPr lang="en-US" dirty="0" err="1"/>
              <a:t>freq</a:t>
            </a:r>
            <a:r>
              <a:rPr lang="en-US" dirty="0"/>
              <a:t>/prob of observing genotype in a population</a:t>
            </a:r>
            <a:endParaRPr lang="en-US" i="1" dirty="0"/>
          </a:p>
        </p:txBody>
      </p:sp>
      <p:sp>
        <p:nvSpPr>
          <p:cNvPr id="4" name="Slide Number Placeholder 3">
            <a:extLst>
              <a:ext uri="{FF2B5EF4-FFF2-40B4-BE49-F238E27FC236}">
                <a16:creationId xmlns:a16="http://schemas.microsoft.com/office/drawing/2014/main" id="{22A6500A-F0A4-4A44-BAAF-BF837DDBF1E2}"/>
              </a:ext>
            </a:extLst>
          </p:cNvPr>
          <p:cNvSpPr>
            <a:spLocks noGrp="1"/>
          </p:cNvSpPr>
          <p:nvPr>
            <p:ph type="sldNum" sz="quarter" idx="12"/>
          </p:nvPr>
        </p:nvSpPr>
        <p:spPr/>
        <p:txBody>
          <a:bodyPr/>
          <a:lstStyle/>
          <a:p>
            <a:fld id="{F6F8042C-985E-034B-BB41-2A1F3109AE7A}" type="slidenum">
              <a:rPr lang="en-US" smtClean="0"/>
              <a:t>14</a:t>
            </a:fld>
            <a:endParaRPr lang="en-US"/>
          </a:p>
        </p:txBody>
      </p:sp>
    </p:spTree>
    <p:extLst>
      <p:ext uri="{BB962C8B-B14F-4D97-AF65-F5344CB8AC3E}">
        <p14:creationId xmlns:p14="http://schemas.microsoft.com/office/powerpoint/2010/main" val="3046954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A093-7A4A-834A-AE4F-1C8F44D77AD2}"/>
              </a:ext>
            </a:extLst>
          </p:cNvPr>
          <p:cNvSpPr>
            <a:spLocks noGrp="1"/>
          </p:cNvSpPr>
          <p:nvPr>
            <p:ph type="title"/>
          </p:nvPr>
        </p:nvSpPr>
        <p:spPr/>
        <p:txBody>
          <a:bodyPr/>
          <a:lstStyle/>
          <a:p>
            <a:r>
              <a:rPr lang="en-US" dirty="0"/>
              <a:t>Allele frequency estimation</a:t>
            </a:r>
          </a:p>
        </p:txBody>
      </p:sp>
      <p:sp>
        <p:nvSpPr>
          <p:cNvPr id="4" name="Slide Number Placeholder 3">
            <a:extLst>
              <a:ext uri="{FF2B5EF4-FFF2-40B4-BE49-F238E27FC236}">
                <a16:creationId xmlns:a16="http://schemas.microsoft.com/office/drawing/2014/main" id="{230644E7-8650-5D41-8F1C-D7BEDF4F672D}"/>
              </a:ext>
            </a:extLst>
          </p:cNvPr>
          <p:cNvSpPr>
            <a:spLocks noGrp="1"/>
          </p:cNvSpPr>
          <p:nvPr>
            <p:ph type="sldNum" sz="quarter" idx="12"/>
          </p:nvPr>
        </p:nvSpPr>
        <p:spPr/>
        <p:txBody>
          <a:bodyPr/>
          <a:lstStyle/>
          <a:p>
            <a:fld id="{F6F8042C-985E-034B-BB41-2A1F3109AE7A}" type="slidenum">
              <a:rPr lang="en-US" smtClean="0"/>
              <a:t>15</a:t>
            </a:fld>
            <a:endParaRPr lang="en-US"/>
          </a:p>
        </p:txBody>
      </p:sp>
      <p:graphicFrame>
        <p:nvGraphicFramePr>
          <p:cNvPr id="6" name="Table 5">
            <a:extLst>
              <a:ext uri="{FF2B5EF4-FFF2-40B4-BE49-F238E27FC236}">
                <a16:creationId xmlns:a16="http://schemas.microsoft.com/office/drawing/2014/main" id="{B98CA737-6413-2B43-8562-870F4BA9A398}"/>
              </a:ext>
            </a:extLst>
          </p:cNvPr>
          <p:cNvGraphicFramePr>
            <a:graphicFrameLocks noGrp="1"/>
          </p:cNvGraphicFramePr>
          <p:nvPr>
            <p:extLst>
              <p:ext uri="{D42A27DB-BD31-4B8C-83A1-F6EECF244321}">
                <p14:modId xmlns:p14="http://schemas.microsoft.com/office/powerpoint/2010/main" val="4129001820"/>
              </p:ext>
            </p:extLst>
          </p:nvPr>
        </p:nvGraphicFramePr>
        <p:xfrm>
          <a:off x="4572000" y="2861215"/>
          <a:ext cx="4374469" cy="1134476"/>
        </p:xfrm>
        <a:graphic>
          <a:graphicData uri="http://schemas.openxmlformats.org/drawingml/2006/table">
            <a:tbl>
              <a:tblPr firstRow="1" bandRow="1">
                <a:tableStyleId>{5C22544A-7EE6-4342-B048-85BDC9FD1C3A}</a:tableStyleId>
              </a:tblPr>
              <a:tblGrid>
                <a:gridCol w="933464">
                  <a:extLst>
                    <a:ext uri="{9D8B030D-6E8A-4147-A177-3AD203B41FA5}">
                      <a16:colId xmlns:a16="http://schemas.microsoft.com/office/drawing/2014/main" val="73622268"/>
                    </a:ext>
                  </a:extLst>
                </a:gridCol>
                <a:gridCol w="624567">
                  <a:extLst>
                    <a:ext uri="{9D8B030D-6E8A-4147-A177-3AD203B41FA5}">
                      <a16:colId xmlns:a16="http://schemas.microsoft.com/office/drawing/2014/main" val="106705096"/>
                    </a:ext>
                  </a:extLst>
                </a:gridCol>
                <a:gridCol w="629204">
                  <a:extLst>
                    <a:ext uri="{9D8B030D-6E8A-4147-A177-3AD203B41FA5}">
                      <a16:colId xmlns:a16="http://schemas.microsoft.com/office/drawing/2014/main" val="2061005153"/>
                    </a:ext>
                  </a:extLst>
                </a:gridCol>
                <a:gridCol w="729078">
                  <a:extLst>
                    <a:ext uri="{9D8B030D-6E8A-4147-A177-3AD203B41FA5}">
                      <a16:colId xmlns:a16="http://schemas.microsoft.com/office/drawing/2014/main" val="967810375"/>
                    </a:ext>
                  </a:extLst>
                </a:gridCol>
                <a:gridCol w="729078">
                  <a:extLst>
                    <a:ext uri="{9D8B030D-6E8A-4147-A177-3AD203B41FA5}">
                      <a16:colId xmlns:a16="http://schemas.microsoft.com/office/drawing/2014/main" val="4293370766"/>
                    </a:ext>
                  </a:extLst>
                </a:gridCol>
                <a:gridCol w="729078">
                  <a:extLst>
                    <a:ext uri="{9D8B030D-6E8A-4147-A177-3AD203B41FA5}">
                      <a16:colId xmlns:a16="http://schemas.microsoft.com/office/drawing/2014/main" val="2062104053"/>
                    </a:ext>
                  </a:extLst>
                </a:gridCol>
              </a:tblGrid>
              <a:tr h="283619">
                <a:tc>
                  <a:txBody>
                    <a:bodyPr/>
                    <a:lstStyle/>
                    <a:p>
                      <a:pPr algn="ctr"/>
                      <a:r>
                        <a:rPr lang="en-US" sz="1400" dirty="0"/>
                        <a:t>N</a:t>
                      </a:r>
                    </a:p>
                  </a:txBody>
                  <a:tcPr marL="68580" marR="68580" marT="34290" marB="34290" anchor="ctr"/>
                </a:tc>
                <a:tc>
                  <a:txBody>
                    <a:bodyPr/>
                    <a:lstStyle/>
                    <a:p>
                      <a:pPr algn="ctr"/>
                      <a:r>
                        <a:rPr lang="en-US" sz="1400" dirty="0"/>
                        <a:t>Allele</a:t>
                      </a:r>
                    </a:p>
                  </a:txBody>
                  <a:tcPr marL="68580" marR="68580" marT="34290" marB="34290" anchor="ctr"/>
                </a:tc>
                <a:tc>
                  <a:txBody>
                    <a:bodyPr/>
                    <a:lstStyle/>
                    <a:p>
                      <a:pPr algn="ctr"/>
                      <a:r>
                        <a:rPr lang="en-US" sz="1400" dirty="0"/>
                        <a:t>A</a:t>
                      </a:r>
                      <a:r>
                        <a:rPr lang="en-US" sz="1400" baseline="-25000" dirty="0"/>
                        <a:t>1</a:t>
                      </a:r>
                      <a:r>
                        <a:rPr lang="en-US" sz="1400" dirty="0"/>
                        <a:t>A</a:t>
                      </a:r>
                      <a:r>
                        <a:rPr lang="en-US" sz="1400" baseline="-25000" dirty="0"/>
                        <a:t>1</a:t>
                      </a:r>
                    </a:p>
                  </a:txBody>
                  <a:tcPr marL="68580" marR="68580" marT="34290" marB="34290" anchor="ctr"/>
                </a:tc>
                <a:tc>
                  <a:txBody>
                    <a:bodyPr/>
                    <a:lstStyle/>
                    <a:p>
                      <a:pPr algn="ctr"/>
                      <a:r>
                        <a:rPr lang="en-US" sz="1400" dirty="0"/>
                        <a:t>A</a:t>
                      </a:r>
                      <a:r>
                        <a:rPr lang="en-US" sz="1400" baseline="-25000" dirty="0"/>
                        <a:t>1</a:t>
                      </a:r>
                      <a:r>
                        <a:rPr lang="en-US" sz="1400" dirty="0"/>
                        <a:t>A</a:t>
                      </a:r>
                      <a:r>
                        <a:rPr lang="en-US" sz="1400" baseline="-25000" dirty="0"/>
                        <a:t>2</a:t>
                      </a:r>
                    </a:p>
                  </a:txBody>
                  <a:tcPr marL="68580" marR="68580" marT="34290" marB="34290" anchor="ctr"/>
                </a:tc>
                <a:tc>
                  <a:txBody>
                    <a:bodyPr/>
                    <a:lstStyle/>
                    <a:p>
                      <a:pPr algn="ctr"/>
                      <a:r>
                        <a:rPr lang="en-US" sz="1400" dirty="0"/>
                        <a:t>A</a:t>
                      </a:r>
                      <a:r>
                        <a:rPr lang="en-US" sz="1400" baseline="-25000" dirty="0"/>
                        <a:t>2</a:t>
                      </a:r>
                      <a:r>
                        <a:rPr lang="en-US" sz="1400" dirty="0"/>
                        <a:t>A</a:t>
                      </a:r>
                      <a:r>
                        <a:rPr lang="en-US" sz="1400" baseline="-25000" dirty="0"/>
                        <a:t>2</a:t>
                      </a:r>
                    </a:p>
                  </a:txBody>
                  <a:tcPr marL="68580" marR="68580" marT="34290" marB="34290" anchor="ctr"/>
                </a:tc>
                <a:tc>
                  <a:txBody>
                    <a:bodyPr/>
                    <a:lstStyle/>
                    <a:p>
                      <a:pPr algn="ctr"/>
                      <a:r>
                        <a:rPr lang="en-US" sz="1400" dirty="0"/>
                        <a:t>Total</a:t>
                      </a:r>
                    </a:p>
                  </a:txBody>
                  <a:tcPr marL="68580" marR="68580" marT="34290" marB="34290" anchor="ctr"/>
                </a:tc>
                <a:extLst>
                  <a:ext uri="{0D108BD9-81ED-4DB2-BD59-A6C34878D82A}">
                    <a16:rowId xmlns:a16="http://schemas.microsoft.com/office/drawing/2014/main" val="1808011518"/>
                  </a:ext>
                </a:extLst>
              </a:tr>
              <a:tr h="283619">
                <a:tc>
                  <a:txBody>
                    <a:bodyPr/>
                    <a:lstStyle/>
                    <a:p>
                      <a:pPr algn="l"/>
                      <a:r>
                        <a:rPr lang="en-US" sz="1400" dirty="0"/>
                        <a:t>Individuals</a:t>
                      </a:r>
                    </a:p>
                  </a:txBody>
                  <a:tcPr marL="68580" marR="68580" marT="34290" marB="34290" anchor="ctr"/>
                </a:tc>
                <a:tc>
                  <a:txBody>
                    <a:bodyPr/>
                    <a:lstStyle/>
                    <a:p>
                      <a:pPr algn="ctr"/>
                      <a:endParaRPr lang="en-US" sz="1400" dirty="0"/>
                    </a:p>
                  </a:txBody>
                  <a:tcPr marL="68580" marR="68580" marT="34290" marB="34290" anchor="ctr"/>
                </a:tc>
                <a:tc>
                  <a:txBody>
                    <a:bodyPr/>
                    <a:lstStyle/>
                    <a:p>
                      <a:pPr algn="ctr"/>
                      <a:r>
                        <a:rPr lang="en-US" sz="1400" dirty="0"/>
                        <a:t>30</a:t>
                      </a:r>
                    </a:p>
                  </a:txBody>
                  <a:tcPr marL="68580" marR="68580" marT="34290" marB="34290" anchor="ctr"/>
                </a:tc>
                <a:tc>
                  <a:txBody>
                    <a:bodyPr/>
                    <a:lstStyle/>
                    <a:p>
                      <a:pPr algn="ctr"/>
                      <a:r>
                        <a:rPr lang="en-US" sz="1400" dirty="0"/>
                        <a:t>60</a:t>
                      </a:r>
                    </a:p>
                  </a:txBody>
                  <a:tcPr marL="68580" marR="68580" marT="34290" marB="34290" anchor="ctr"/>
                </a:tc>
                <a:tc>
                  <a:txBody>
                    <a:bodyPr/>
                    <a:lstStyle/>
                    <a:p>
                      <a:pPr algn="ctr"/>
                      <a:r>
                        <a:rPr lang="en-US" sz="1400" dirty="0"/>
                        <a:t>10</a:t>
                      </a:r>
                    </a:p>
                  </a:txBody>
                  <a:tcPr marL="68580" marR="68580" marT="34290" marB="34290" anchor="ctr"/>
                </a:tc>
                <a:tc>
                  <a:txBody>
                    <a:bodyPr/>
                    <a:lstStyle/>
                    <a:p>
                      <a:pPr algn="ctr"/>
                      <a:r>
                        <a:rPr lang="en-US" sz="1400" dirty="0"/>
                        <a:t>100</a:t>
                      </a:r>
                    </a:p>
                  </a:txBody>
                  <a:tcPr marL="68580" marR="68580" marT="34290" marB="34290" anchor="ctr"/>
                </a:tc>
                <a:extLst>
                  <a:ext uri="{0D108BD9-81ED-4DB2-BD59-A6C34878D82A}">
                    <a16:rowId xmlns:a16="http://schemas.microsoft.com/office/drawing/2014/main" val="1790367397"/>
                  </a:ext>
                </a:extLst>
              </a:tr>
              <a:tr h="283619">
                <a:tc>
                  <a:txBody>
                    <a:bodyPr/>
                    <a:lstStyle/>
                    <a:p>
                      <a:pPr algn="l"/>
                      <a:r>
                        <a:rPr lang="en-US" sz="1400" dirty="0"/>
                        <a:t>Alleles</a:t>
                      </a:r>
                    </a:p>
                  </a:txBody>
                  <a:tcPr marL="68580" marR="68580" marT="34290" marB="34290" anchor="ctr"/>
                </a:tc>
                <a:tc>
                  <a:txBody>
                    <a:bodyPr/>
                    <a:lstStyle/>
                    <a:p>
                      <a:pPr algn="ctr"/>
                      <a:r>
                        <a:rPr lang="en-US" sz="1400" dirty="0"/>
                        <a:t>A</a:t>
                      </a:r>
                      <a:r>
                        <a:rPr lang="en-US" sz="1400" baseline="-25000" dirty="0"/>
                        <a:t>1</a:t>
                      </a:r>
                    </a:p>
                  </a:txBody>
                  <a:tcPr marL="68580" marR="68580" marT="34290" marB="34290" anchor="ctr"/>
                </a:tc>
                <a:tc>
                  <a:txBody>
                    <a:bodyPr/>
                    <a:lstStyle/>
                    <a:p>
                      <a:pPr algn="ctr"/>
                      <a:r>
                        <a:rPr lang="en-US" sz="1400" dirty="0"/>
                        <a:t>60</a:t>
                      </a:r>
                    </a:p>
                  </a:txBody>
                  <a:tcPr marL="68580" marR="68580" marT="34290" marB="34290" anchor="ctr"/>
                </a:tc>
                <a:tc>
                  <a:txBody>
                    <a:bodyPr/>
                    <a:lstStyle/>
                    <a:p>
                      <a:pPr algn="ctr"/>
                      <a:r>
                        <a:rPr lang="en-US" sz="1400" dirty="0"/>
                        <a:t>60</a:t>
                      </a:r>
                    </a:p>
                  </a:txBody>
                  <a:tcPr marL="68580" marR="68580" marT="34290" marB="34290" anchor="ctr"/>
                </a:tc>
                <a:tc>
                  <a:txBody>
                    <a:bodyPr/>
                    <a:lstStyle/>
                    <a:p>
                      <a:pPr algn="ctr"/>
                      <a:r>
                        <a:rPr lang="en-US" sz="1400" dirty="0"/>
                        <a:t>0</a:t>
                      </a:r>
                    </a:p>
                  </a:txBody>
                  <a:tcPr marL="68580" marR="68580" marT="34290" marB="34290" anchor="ctr"/>
                </a:tc>
                <a:tc>
                  <a:txBody>
                    <a:bodyPr/>
                    <a:lstStyle/>
                    <a:p>
                      <a:pPr algn="ctr"/>
                      <a:r>
                        <a:rPr lang="en-US" sz="1400" dirty="0"/>
                        <a:t>120</a:t>
                      </a:r>
                    </a:p>
                  </a:txBody>
                  <a:tcPr marL="68580" marR="68580" marT="34290" marB="34290" anchor="ctr"/>
                </a:tc>
                <a:extLst>
                  <a:ext uri="{0D108BD9-81ED-4DB2-BD59-A6C34878D82A}">
                    <a16:rowId xmlns:a16="http://schemas.microsoft.com/office/drawing/2014/main" val="2363965019"/>
                  </a:ext>
                </a:extLst>
              </a:tr>
              <a:tr h="283619">
                <a:tc>
                  <a:txBody>
                    <a:bodyPr/>
                    <a:lstStyle/>
                    <a:p>
                      <a:pPr algn="ctr"/>
                      <a:endParaRPr lang="en-US" sz="1400"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a:t>
                      </a:r>
                      <a:r>
                        <a:rPr lang="en-US" sz="1400" baseline="-25000" dirty="0"/>
                        <a:t>2</a:t>
                      </a:r>
                    </a:p>
                  </a:txBody>
                  <a:tcPr marL="68580" marR="68580" marT="34290" marB="34290" anchor="ctr"/>
                </a:tc>
                <a:tc>
                  <a:txBody>
                    <a:bodyPr/>
                    <a:lstStyle/>
                    <a:p>
                      <a:pPr algn="ctr"/>
                      <a:r>
                        <a:rPr lang="en-US" sz="1400" dirty="0"/>
                        <a:t>0</a:t>
                      </a:r>
                    </a:p>
                  </a:txBody>
                  <a:tcPr marL="68580" marR="68580" marT="34290" marB="34290" anchor="ctr"/>
                </a:tc>
                <a:tc>
                  <a:txBody>
                    <a:bodyPr/>
                    <a:lstStyle/>
                    <a:p>
                      <a:pPr algn="ctr"/>
                      <a:r>
                        <a:rPr lang="en-US" sz="1400" dirty="0"/>
                        <a:t>60</a:t>
                      </a:r>
                    </a:p>
                  </a:txBody>
                  <a:tcPr marL="68580" marR="68580" marT="34290" marB="34290" anchor="ctr"/>
                </a:tc>
                <a:tc>
                  <a:txBody>
                    <a:bodyPr/>
                    <a:lstStyle/>
                    <a:p>
                      <a:pPr algn="ctr"/>
                      <a:r>
                        <a:rPr lang="en-US" sz="1400" dirty="0"/>
                        <a:t>20</a:t>
                      </a:r>
                    </a:p>
                  </a:txBody>
                  <a:tcPr marL="68580" marR="68580" marT="34290" marB="34290" anchor="ctr"/>
                </a:tc>
                <a:tc>
                  <a:txBody>
                    <a:bodyPr/>
                    <a:lstStyle/>
                    <a:p>
                      <a:pPr algn="ctr"/>
                      <a:r>
                        <a:rPr lang="en-US" sz="1400" dirty="0"/>
                        <a:t>80</a:t>
                      </a:r>
                    </a:p>
                  </a:txBody>
                  <a:tcPr marL="68580" marR="68580" marT="34290" marB="34290" anchor="ctr"/>
                </a:tc>
                <a:extLst>
                  <a:ext uri="{0D108BD9-81ED-4DB2-BD59-A6C34878D82A}">
                    <a16:rowId xmlns:a16="http://schemas.microsoft.com/office/drawing/2014/main" val="3139917486"/>
                  </a:ext>
                </a:extLst>
              </a:tr>
            </a:tbl>
          </a:graphicData>
        </a:graphic>
      </p:graphicFrame>
      <p:sp>
        <p:nvSpPr>
          <p:cNvPr id="7" name="TextBox 6">
            <a:extLst>
              <a:ext uri="{FF2B5EF4-FFF2-40B4-BE49-F238E27FC236}">
                <a16:creationId xmlns:a16="http://schemas.microsoft.com/office/drawing/2014/main" id="{D22310B4-497D-0441-B0F4-B204B10EDE7C}"/>
              </a:ext>
            </a:extLst>
          </p:cNvPr>
          <p:cNvSpPr txBox="1"/>
          <p:nvPr/>
        </p:nvSpPr>
        <p:spPr>
          <a:xfrm>
            <a:off x="4829175" y="2515512"/>
            <a:ext cx="1134670" cy="415498"/>
          </a:xfrm>
          <a:prstGeom prst="rect">
            <a:avLst/>
          </a:prstGeom>
          <a:noFill/>
        </p:spPr>
        <p:txBody>
          <a:bodyPr wrap="none" rtlCol="0">
            <a:spAutoFit/>
          </a:bodyPr>
          <a:lstStyle/>
          <a:p>
            <a:r>
              <a:rPr lang="en-US" sz="2100" b="1" i="1" dirty="0">
                <a:latin typeface="Calibri" panose="020F0502020204030204" pitchFamily="34" charset="0"/>
                <a:cs typeface="Calibri" panose="020F0502020204030204" pitchFamily="34" charset="0"/>
              </a:rPr>
              <a:t>Example</a:t>
            </a:r>
          </a:p>
        </p:txBody>
      </p:sp>
      <p:sp>
        <p:nvSpPr>
          <p:cNvPr id="8" name="TextBox 7">
            <a:extLst>
              <a:ext uri="{FF2B5EF4-FFF2-40B4-BE49-F238E27FC236}">
                <a16:creationId xmlns:a16="http://schemas.microsoft.com/office/drawing/2014/main" id="{DD0AE5AE-6596-F642-BF43-87CA3B845E68}"/>
              </a:ext>
            </a:extLst>
          </p:cNvPr>
          <p:cNvSpPr txBox="1"/>
          <p:nvPr/>
        </p:nvSpPr>
        <p:spPr>
          <a:xfrm>
            <a:off x="5486400" y="4207372"/>
            <a:ext cx="1374094" cy="461665"/>
          </a:xfrm>
          <a:prstGeom prst="rect">
            <a:avLst/>
          </a:prstGeom>
          <a:noFill/>
        </p:spPr>
        <p:txBody>
          <a:bodyPr wrap="none" rtlCol="0">
            <a:spAutoFit/>
          </a:bodyPr>
          <a:lstStyle/>
          <a:p>
            <a:r>
              <a:rPr lang="en-US" sz="2400" b="1" i="1" dirty="0" err="1">
                <a:latin typeface="Calibri" panose="020F0502020204030204" pitchFamily="34" charset="0"/>
                <a:cs typeface="Calibri" panose="020F0502020204030204" pitchFamily="34" charset="0"/>
              </a:rPr>
              <a:t>Pr</a:t>
            </a:r>
            <a:r>
              <a:rPr lang="en-US" sz="2400" b="1" i="1" dirty="0">
                <a:latin typeface="Calibri" panose="020F0502020204030204" pitchFamily="34" charset="0"/>
                <a:cs typeface="Calibri" panose="020F0502020204030204" pitchFamily="34" charset="0"/>
              </a:rPr>
              <a:t>(A</a:t>
            </a:r>
            <a:r>
              <a:rPr lang="en-US" sz="2400" b="1" i="1" baseline="-25000" dirty="0">
                <a:latin typeface="Calibri" panose="020F0502020204030204" pitchFamily="34" charset="0"/>
                <a:cs typeface="Calibri" panose="020F0502020204030204" pitchFamily="34" charset="0"/>
              </a:rPr>
              <a:t>1</a:t>
            </a:r>
            <a:r>
              <a:rPr lang="en-US" sz="2400" b="1" i="1" dirty="0">
                <a:latin typeface="Calibri" panose="020F0502020204030204" pitchFamily="34" charset="0"/>
                <a:cs typeface="Calibri" panose="020F0502020204030204" pitchFamily="34" charset="0"/>
              </a:rPr>
              <a:t>) = ?</a:t>
            </a:r>
          </a:p>
        </p:txBody>
      </p:sp>
      <p:sp>
        <p:nvSpPr>
          <p:cNvPr id="9" name="TextBox 8">
            <a:extLst>
              <a:ext uri="{FF2B5EF4-FFF2-40B4-BE49-F238E27FC236}">
                <a16:creationId xmlns:a16="http://schemas.microsoft.com/office/drawing/2014/main" id="{BFD39847-E4BF-E845-B15C-B742E887722D}"/>
              </a:ext>
            </a:extLst>
          </p:cNvPr>
          <p:cNvSpPr txBox="1"/>
          <p:nvPr/>
        </p:nvSpPr>
        <p:spPr>
          <a:xfrm>
            <a:off x="7258050" y="4207372"/>
            <a:ext cx="1374094" cy="461665"/>
          </a:xfrm>
          <a:prstGeom prst="rect">
            <a:avLst/>
          </a:prstGeom>
          <a:noFill/>
        </p:spPr>
        <p:txBody>
          <a:bodyPr wrap="none" rtlCol="0">
            <a:spAutoFit/>
          </a:bodyPr>
          <a:lstStyle/>
          <a:p>
            <a:r>
              <a:rPr lang="en-US" sz="2400" b="1" i="1" dirty="0" err="1">
                <a:latin typeface="Calibri" panose="020F0502020204030204" pitchFamily="34" charset="0"/>
                <a:cs typeface="Calibri" panose="020F0502020204030204" pitchFamily="34" charset="0"/>
              </a:rPr>
              <a:t>Pr</a:t>
            </a:r>
            <a:r>
              <a:rPr lang="en-US" sz="2400" b="1" i="1" dirty="0">
                <a:latin typeface="Calibri" panose="020F0502020204030204" pitchFamily="34" charset="0"/>
                <a:cs typeface="Calibri" panose="020F0502020204030204" pitchFamily="34" charset="0"/>
              </a:rPr>
              <a:t>(A</a:t>
            </a:r>
            <a:r>
              <a:rPr lang="en-US" sz="2400" b="1" i="1" baseline="-25000" dirty="0">
                <a:latin typeface="Calibri" panose="020F0502020204030204" pitchFamily="34" charset="0"/>
                <a:cs typeface="Calibri" panose="020F0502020204030204" pitchFamily="34" charset="0"/>
              </a:rPr>
              <a:t>2</a:t>
            </a:r>
            <a:r>
              <a:rPr lang="en-US" sz="2400" b="1" i="1" dirty="0">
                <a:latin typeface="Calibri" panose="020F0502020204030204" pitchFamily="34" charset="0"/>
                <a:cs typeface="Calibri" panose="020F0502020204030204" pitchFamily="34" charset="0"/>
              </a:rPr>
              <a:t>) = ?</a:t>
            </a:r>
          </a:p>
        </p:txBody>
      </p:sp>
      <p:sp>
        <p:nvSpPr>
          <p:cNvPr id="10" name="Rectangle 9">
            <a:extLst>
              <a:ext uri="{FF2B5EF4-FFF2-40B4-BE49-F238E27FC236}">
                <a16:creationId xmlns:a16="http://schemas.microsoft.com/office/drawing/2014/main" id="{4D040264-C508-2142-B280-BB3F5CB98303}"/>
              </a:ext>
            </a:extLst>
          </p:cNvPr>
          <p:cNvSpPr/>
          <p:nvPr/>
        </p:nvSpPr>
        <p:spPr>
          <a:xfrm>
            <a:off x="354782" y="1743376"/>
            <a:ext cx="4574286" cy="3370153"/>
          </a:xfrm>
          <a:prstGeom prst="rect">
            <a:avLst/>
          </a:prstGeom>
        </p:spPr>
        <p:txBody>
          <a:bodyPr>
            <a:spAutoFit/>
          </a:bodyPr>
          <a:lstStyle/>
          <a:p>
            <a:pPr marL="214313" indent="-214313">
              <a:buFont typeface="Arial" panose="020B0604020202020204" pitchFamily="34" charset="0"/>
              <a:buChar char="•"/>
            </a:pPr>
            <a:r>
              <a:rPr lang="en-US" dirty="0"/>
              <a:t>Allele frequencies are used in population genetics to study structure, dynamics, and evolution</a:t>
            </a:r>
          </a:p>
          <a:p>
            <a:endParaRPr lang="en-US" dirty="0"/>
          </a:p>
          <a:p>
            <a:pPr marL="257175" indent="-257175">
              <a:buFont typeface="Arial" panose="020B0604020202020204" pitchFamily="34" charset="0"/>
              <a:buChar char="•"/>
            </a:pPr>
            <a:r>
              <a:rPr lang="en-US" dirty="0"/>
              <a:t>Forms the building blocks of genetics</a:t>
            </a:r>
          </a:p>
          <a:p>
            <a:pPr marL="600075" lvl="1" indent="-257175">
              <a:buFont typeface="Arial" panose="020B0604020202020204" pitchFamily="34" charset="0"/>
              <a:buChar char="•"/>
            </a:pPr>
            <a:r>
              <a:rPr lang="en-US" sz="1500" dirty="0"/>
              <a:t>Population, quantitative, and statistical</a:t>
            </a:r>
          </a:p>
          <a:p>
            <a:endParaRPr lang="en-US" dirty="0"/>
          </a:p>
          <a:p>
            <a:pPr marL="214313" indent="-214313">
              <a:buFont typeface="Arial" panose="020B0604020202020204" pitchFamily="34" charset="0"/>
              <a:buChar char="•"/>
            </a:pPr>
            <a:r>
              <a:rPr lang="en-US" dirty="0"/>
              <a:t>Given random individuals, can use allele counting to determine frequency</a:t>
            </a:r>
          </a:p>
          <a:p>
            <a:endParaRPr lang="en-US" dirty="0"/>
          </a:p>
          <a:p>
            <a:pPr marL="214313" indent="-214313">
              <a:buFont typeface="Arial" panose="020B0604020202020204" pitchFamily="34" charset="0"/>
              <a:buChar char="•"/>
            </a:pPr>
            <a:r>
              <a:rPr lang="en-US" dirty="0"/>
              <a:t>Related individuals are more complicated and can lead to loss of information</a:t>
            </a:r>
          </a:p>
        </p:txBody>
      </p:sp>
    </p:spTree>
    <p:extLst>
      <p:ext uri="{BB962C8B-B14F-4D97-AF65-F5344CB8AC3E}">
        <p14:creationId xmlns:p14="http://schemas.microsoft.com/office/powerpoint/2010/main" val="1245472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EC1C-25B5-C744-9F8F-B19C8603289F}"/>
              </a:ext>
            </a:extLst>
          </p:cNvPr>
          <p:cNvSpPr>
            <a:spLocks noGrp="1"/>
          </p:cNvSpPr>
          <p:nvPr>
            <p:ph type="title"/>
          </p:nvPr>
        </p:nvSpPr>
        <p:spPr/>
        <p:txBody>
          <a:bodyPr/>
          <a:lstStyle/>
          <a:p>
            <a:r>
              <a:rPr lang="en-US" dirty="0"/>
              <a:t>Allele frequency estimation</a:t>
            </a:r>
          </a:p>
        </p:txBody>
      </p:sp>
      <p:sp>
        <p:nvSpPr>
          <p:cNvPr id="4" name="Slide Number Placeholder 3">
            <a:extLst>
              <a:ext uri="{FF2B5EF4-FFF2-40B4-BE49-F238E27FC236}">
                <a16:creationId xmlns:a16="http://schemas.microsoft.com/office/drawing/2014/main" id="{5515F87F-4738-CD4F-BEC8-04C004075974}"/>
              </a:ext>
            </a:extLst>
          </p:cNvPr>
          <p:cNvSpPr>
            <a:spLocks noGrp="1"/>
          </p:cNvSpPr>
          <p:nvPr>
            <p:ph type="sldNum" sz="quarter" idx="12"/>
          </p:nvPr>
        </p:nvSpPr>
        <p:spPr/>
        <p:txBody>
          <a:bodyPr/>
          <a:lstStyle/>
          <a:p>
            <a:fld id="{F6F8042C-985E-034B-BB41-2A1F3109AE7A}" type="slidenum">
              <a:rPr lang="en-US" smtClean="0"/>
              <a:t>16</a:t>
            </a:fld>
            <a:endParaRPr lang="en-US"/>
          </a:p>
        </p:txBody>
      </p:sp>
      <p:sp>
        <p:nvSpPr>
          <p:cNvPr id="6" name="Rectangle 5">
            <a:extLst>
              <a:ext uri="{FF2B5EF4-FFF2-40B4-BE49-F238E27FC236}">
                <a16:creationId xmlns:a16="http://schemas.microsoft.com/office/drawing/2014/main" id="{1C36DF94-6DB1-2941-A46F-4F8B0EBFC358}"/>
              </a:ext>
            </a:extLst>
          </p:cNvPr>
          <p:cNvSpPr/>
          <p:nvPr/>
        </p:nvSpPr>
        <p:spPr>
          <a:xfrm>
            <a:off x="628650" y="1874126"/>
            <a:ext cx="7886700" cy="1061829"/>
          </a:xfrm>
          <a:prstGeom prst="rect">
            <a:avLst/>
          </a:prstGeom>
        </p:spPr>
        <p:txBody>
          <a:bodyPr wrap="square">
            <a:spAutoFit/>
          </a:bodyPr>
          <a:lstStyle/>
          <a:p>
            <a:pPr marL="342900" indent="-342900">
              <a:buFont typeface="Arial" panose="020B0604020202020204" pitchFamily="34" charset="0"/>
              <a:buChar char="•"/>
            </a:pPr>
            <a:r>
              <a:rPr lang="en-US" sz="2100" dirty="0"/>
              <a:t>Let </a:t>
            </a:r>
            <a:r>
              <a:rPr lang="en-US" sz="2100" b="1" i="1" dirty="0"/>
              <a:t>A</a:t>
            </a:r>
            <a:r>
              <a:rPr lang="en-US" sz="2100" baseline="-25000" dirty="0"/>
              <a:t>1</a:t>
            </a:r>
            <a:r>
              <a:rPr lang="en-US" sz="2100" dirty="0"/>
              <a:t>, </a:t>
            </a:r>
            <a:r>
              <a:rPr lang="en-US" sz="2100" b="1" i="1" dirty="0"/>
              <a:t>A</a:t>
            </a:r>
            <a:r>
              <a:rPr lang="en-US" sz="2100" baseline="-25000" dirty="0"/>
              <a:t>2</a:t>
            </a:r>
            <a:r>
              <a:rPr lang="en-US" sz="2100" dirty="0"/>
              <a:t> be two alleles at a bi-allelic locus with frequencies </a:t>
            </a:r>
            <a:r>
              <a:rPr lang="en-US" sz="2100" b="1" i="1" dirty="0"/>
              <a:t>p</a:t>
            </a:r>
            <a:r>
              <a:rPr lang="en-US" sz="2100" dirty="0"/>
              <a:t>, </a:t>
            </a:r>
            <a:r>
              <a:rPr lang="en-US" sz="2100" b="1" i="1" dirty="0"/>
              <a:t>q</a:t>
            </a:r>
            <a:endParaRPr lang="en-US" sz="2100" baseline="-25000" dirty="0"/>
          </a:p>
          <a:p>
            <a:pPr marL="342900" indent="-342900">
              <a:buFont typeface="Arial" panose="020B0604020202020204" pitchFamily="34" charset="0"/>
              <a:buChar char="•"/>
            </a:pPr>
            <a:r>
              <a:rPr lang="en-US" sz="2100" dirty="0"/>
              <a:t>Let </a:t>
            </a:r>
            <a:r>
              <a:rPr lang="en-US" sz="2100" b="1" i="1" dirty="0"/>
              <a:t>N</a:t>
            </a:r>
            <a:r>
              <a:rPr lang="en-US" sz="2100" baseline="-25000" dirty="0"/>
              <a:t>11</a:t>
            </a:r>
            <a:r>
              <a:rPr lang="en-US" sz="2100" dirty="0"/>
              <a:t>, </a:t>
            </a:r>
            <a:r>
              <a:rPr lang="en-US" sz="2100" b="1" i="1" dirty="0"/>
              <a:t>N</a:t>
            </a:r>
            <a:r>
              <a:rPr lang="en-US" sz="2100" baseline="-25000" dirty="0"/>
              <a:t>12</a:t>
            </a:r>
            <a:r>
              <a:rPr lang="en-US" sz="2100" dirty="0"/>
              <a:t>, </a:t>
            </a:r>
            <a:r>
              <a:rPr lang="en-US" sz="2100" b="1" i="1" dirty="0"/>
              <a:t>N</a:t>
            </a:r>
            <a:r>
              <a:rPr lang="en-US" sz="2100" baseline="-25000" dirty="0"/>
              <a:t>22</a:t>
            </a:r>
            <a:r>
              <a:rPr lang="en-US" sz="2100" dirty="0"/>
              <a:t> denote 1-1 homozygotes, heterozygotes, and 2-2 homozygotes, with </a:t>
            </a:r>
            <a:r>
              <a:rPr lang="en-US" sz="2100" b="1" i="1" dirty="0"/>
              <a:t>N</a:t>
            </a:r>
            <a:r>
              <a:rPr lang="en-US" sz="2100" dirty="0"/>
              <a:t> = </a:t>
            </a:r>
            <a:r>
              <a:rPr lang="en-US" sz="2100" b="1" i="1" dirty="0"/>
              <a:t>N</a:t>
            </a:r>
            <a:r>
              <a:rPr lang="en-US" sz="2100" baseline="-25000" dirty="0"/>
              <a:t>11</a:t>
            </a:r>
            <a:r>
              <a:rPr lang="en-US" sz="2100" dirty="0"/>
              <a:t> + </a:t>
            </a:r>
            <a:r>
              <a:rPr lang="en-US" sz="2100" b="1" i="1" dirty="0"/>
              <a:t>N</a:t>
            </a:r>
            <a:r>
              <a:rPr lang="en-US" sz="2100" baseline="-25000" dirty="0"/>
              <a:t>12</a:t>
            </a:r>
            <a:r>
              <a:rPr lang="en-US" sz="2100" dirty="0"/>
              <a:t> + </a:t>
            </a:r>
            <a:r>
              <a:rPr lang="en-US" sz="2100" b="1" i="1" dirty="0"/>
              <a:t>N</a:t>
            </a:r>
            <a:r>
              <a:rPr lang="en-US" sz="2100" baseline="-25000" dirty="0"/>
              <a:t>22</a:t>
            </a:r>
            <a:r>
              <a:rPr lang="en-US" sz="2100" dirty="0"/>
              <a:t> </a:t>
            </a:r>
          </a:p>
        </p:txBody>
      </p:sp>
      <p:sp>
        <p:nvSpPr>
          <p:cNvPr id="7" name="TextBox 6">
            <a:extLst>
              <a:ext uri="{FF2B5EF4-FFF2-40B4-BE49-F238E27FC236}">
                <a16:creationId xmlns:a16="http://schemas.microsoft.com/office/drawing/2014/main" id="{FC82D216-9E80-AF4E-858D-B93565A8B036}"/>
              </a:ext>
            </a:extLst>
          </p:cNvPr>
          <p:cNvSpPr txBox="1"/>
          <p:nvPr/>
        </p:nvSpPr>
        <p:spPr>
          <a:xfrm>
            <a:off x="3081014" y="3010656"/>
            <a:ext cx="3024995" cy="461665"/>
          </a:xfrm>
          <a:prstGeom prst="rect">
            <a:avLst/>
          </a:prstGeom>
          <a:noFill/>
        </p:spPr>
        <p:txBody>
          <a:bodyPr wrap="none" rtlCol="0">
            <a:spAutoFit/>
          </a:bodyPr>
          <a:lstStyle/>
          <a:p>
            <a:r>
              <a:rPr lang="en-US" sz="2400" i="1" dirty="0">
                <a:solidFill>
                  <a:srgbClr val="2E507A"/>
                </a:solidFill>
                <a:latin typeface="Calibri" panose="020F0502020204030204" pitchFamily="34" charset="0"/>
                <a:cs typeface="Calibri" panose="020F0502020204030204" pitchFamily="34" charset="0"/>
              </a:rPr>
              <a:t>How can we infer </a:t>
            </a:r>
            <a:r>
              <a:rPr lang="en-US" sz="2400" b="1" i="1" dirty="0">
                <a:solidFill>
                  <a:srgbClr val="2E507A"/>
                </a:solidFill>
                <a:latin typeface="Calibri" panose="020F0502020204030204" pitchFamily="34" charset="0"/>
                <a:cs typeface="Calibri" panose="020F0502020204030204" pitchFamily="34" charset="0"/>
              </a:rPr>
              <a:t>p</a:t>
            </a:r>
            <a:r>
              <a:rPr lang="en-US" sz="2400" i="1" dirty="0">
                <a:solidFill>
                  <a:srgbClr val="2E507A"/>
                </a:solidFill>
                <a:latin typeface="Calibri" panose="020F0502020204030204" pitchFamily="34" charset="0"/>
                <a:cs typeface="Calibri" panose="020F0502020204030204" pitchFamily="34" charset="0"/>
              </a:rPr>
              <a:t>, </a:t>
            </a:r>
            <a:r>
              <a:rPr lang="en-US" sz="2400" b="1" i="1" dirty="0">
                <a:solidFill>
                  <a:srgbClr val="2E507A"/>
                </a:solidFill>
                <a:latin typeface="Calibri" panose="020F0502020204030204" pitchFamily="34" charset="0"/>
                <a:cs typeface="Calibri" panose="020F0502020204030204" pitchFamily="34" charset="0"/>
              </a:rPr>
              <a:t>q</a:t>
            </a:r>
            <a:r>
              <a:rPr lang="en-US" sz="2400" i="1" dirty="0">
                <a:solidFill>
                  <a:srgbClr val="2E507A"/>
                </a:solidFill>
                <a:latin typeface="Calibri" panose="020F0502020204030204" pitchFamily="34" charset="0"/>
                <a:cs typeface="Calibri" panose="020F0502020204030204" pitchFamily="34" charset="0"/>
              </a:rPr>
              <a:t>?</a:t>
            </a:r>
            <a:endParaRPr lang="en-US" sz="2400" i="1" baseline="-25000" dirty="0">
              <a:solidFill>
                <a:srgbClr val="2E507A"/>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B29BD06D-31B8-9E41-B5B4-B1A876AD17D0}"/>
              </a:ext>
            </a:extLst>
          </p:cNvPr>
          <p:cNvGraphicFramePr>
            <a:graphicFrameLocks noGrp="1"/>
          </p:cNvGraphicFramePr>
          <p:nvPr>
            <p:extLst>
              <p:ext uri="{D42A27DB-BD31-4B8C-83A1-F6EECF244321}">
                <p14:modId xmlns:p14="http://schemas.microsoft.com/office/powerpoint/2010/main" val="4236489710"/>
              </p:ext>
            </p:extLst>
          </p:nvPr>
        </p:nvGraphicFramePr>
        <p:xfrm>
          <a:off x="2423028" y="3592586"/>
          <a:ext cx="4478065" cy="1134476"/>
        </p:xfrm>
        <a:graphic>
          <a:graphicData uri="http://schemas.openxmlformats.org/drawingml/2006/table">
            <a:tbl>
              <a:tblPr firstRow="1" bandRow="1">
                <a:tableStyleId>{5C22544A-7EE6-4342-B048-85BDC9FD1C3A}</a:tableStyleId>
              </a:tblPr>
              <a:tblGrid>
                <a:gridCol w="955570">
                  <a:extLst>
                    <a:ext uri="{9D8B030D-6E8A-4147-A177-3AD203B41FA5}">
                      <a16:colId xmlns:a16="http://schemas.microsoft.com/office/drawing/2014/main" val="73622268"/>
                    </a:ext>
                  </a:extLst>
                </a:gridCol>
                <a:gridCol w="639358">
                  <a:extLst>
                    <a:ext uri="{9D8B030D-6E8A-4147-A177-3AD203B41FA5}">
                      <a16:colId xmlns:a16="http://schemas.microsoft.com/office/drawing/2014/main" val="106705096"/>
                    </a:ext>
                  </a:extLst>
                </a:gridCol>
                <a:gridCol w="644105">
                  <a:extLst>
                    <a:ext uri="{9D8B030D-6E8A-4147-A177-3AD203B41FA5}">
                      <a16:colId xmlns:a16="http://schemas.microsoft.com/office/drawing/2014/main" val="2061005153"/>
                    </a:ext>
                  </a:extLst>
                </a:gridCol>
                <a:gridCol w="746344">
                  <a:extLst>
                    <a:ext uri="{9D8B030D-6E8A-4147-A177-3AD203B41FA5}">
                      <a16:colId xmlns:a16="http://schemas.microsoft.com/office/drawing/2014/main" val="967810375"/>
                    </a:ext>
                  </a:extLst>
                </a:gridCol>
                <a:gridCol w="746344">
                  <a:extLst>
                    <a:ext uri="{9D8B030D-6E8A-4147-A177-3AD203B41FA5}">
                      <a16:colId xmlns:a16="http://schemas.microsoft.com/office/drawing/2014/main" val="4293370766"/>
                    </a:ext>
                  </a:extLst>
                </a:gridCol>
                <a:gridCol w="746344">
                  <a:extLst>
                    <a:ext uri="{9D8B030D-6E8A-4147-A177-3AD203B41FA5}">
                      <a16:colId xmlns:a16="http://schemas.microsoft.com/office/drawing/2014/main" val="2062104053"/>
                    </a:ext>
                  </a:extLst>
                </a:gridCol>
              </a:tblGrid>
              <a:tr h="283619">
                <a:tc>
                  <a:txBody>
                    <a:bodyPr/>
                    <a:lstStyle/>
                    <a:p>
                      <a:pPr algn="ctr"/>
                      <a:r>
                        <a:rPr lang="en-US" sz="1400" dirty="0"/>
                        <a:t>N</a:t>
                      </a:r>
                    </a:p>
                  </a:txBody>
                  <a:tcPr marL="68580" marR="68580" marT="34290" marB="34290" anchor="ctr"/>
                </a:tc>
                <a:tc>
                  <a:txBody>
                    <a:bodyPr/>
                    <a:lstStyle/>
                    <a:p>
                      <a:pPr algn="ctr"/>
                      <a:r>
                        <a:rPr lang="en-US" sz="1400" dirty="0"/>
                        <a:t>Allele</a:t>
                      </a:r>
                    </a:p>
                  </a:txBody>
                  <a:tcPr marL="68580" marR="68580" marT="34290" marB="34290" anchor="ctr"/>
                </a:tc>
                <a:tc>
                  <a:txBody>
                    <a:bodyPr/>
                    <a:lstStyle/>
                    <a:p>
                      <a:pPr algn="ctr"/>
                      <a:r>
                        <a:rPr lang="en-US" sz="1400" dirty="0"/>
                        <a:t>A</a:t>
                      </a:r>
                      <a:r>
                        <a:rPr lang="en-US" sz="1400" baseline="-25000" dirty="0"/>
                        <a:t>1</a:t>
                      </a:r>
                      <a:r>
                        <a:rPr lang="en-US" sz="1400" dirty="0"/>
                        <a:t>A</a:t>
                      </a:r>
                      <a:r>
                        <a:rPr lang="en-US" sz="1400" baseline="-25000" dirty="0"/>
                        <a:t>1</a:t>
                      </a:r>
                    </a:p>
                  </a:txBody>
                  <a:tcPr marL="68580" marR="68580" marT="34290" marB="34290" anchor="ctr"/>
                </a:tc>
                <a:tc>
                  <a:txBody>
                    <a:bodyPr/>
                    <a:lstStyle/>
                    <a:p>
                      <a:pPr algn="ctr"/>
                      <a:r>
                        <a:rPr lang="en-US" sz="1400" dirty="0"/>
                        <a:t>A</a:t>
                      </a:r>
                      <a:r>
                        <a:rPr lang="en-US" sz="1400" baseline="-25000" dirty="0"/>
                        <a:t>1</a:t>
                      </a:r>
                      <a:r>
                        <a:rPr lang="en-US" sz="1400" dirty="0"/>
                        <a:t>A</a:t>
                      </a:r>
                      <a:r>
                        <a:rPr lang="en-US" sz="1400" baseline="-25000" dirty="0"/>
                        <a:t>2</a:t>
                      </a:r>
                    </a:p>
                  </a:txBody>
                  <a:tcPr marL="68580" marR="68580" marT="34290" marB="34290" anchor="ctr"/>
                </a:tc>
                <a:tc>
                  <a:txBody>
                    <a:bodyPr/>
                    <a:lstStyle/>
                    <a:p>
                      <a:pPr algn="ctr"/>
                      <a:r>
                        <a:rPr lang="en-US" sz="1400" dirty="0"/>
                        <a:t>A</a:t>
                      </a:r>
                      <a:r>
                        <a:rPr lang="en-US" sz="1400" baseline="-25000" dirty="0"/>
                        <a:t>2</a:t>
                      </a:r>
                      <a:r>
                        <a:rPr lang="en-US" sz="1400" dirty="0"/>
                        <a:t>A</a:t>
                      </a:r>
                      <a:r>
                        <a:rPr lang="en-US" sz="1400" baseline="-25000" dirty="0"/>
                        <a:t>2</a:t>
                      </a:r>
                    </a:p>
                  </a:txBody>
                  <a:tcPr marL="68580" marR="68580" marT="34290" marB="34290" anchor="ctr"/>
                </a:tc>
                <a:tc>
                  <a:txBody>
                    <a:bodyPr/>
                    <a:lstStyle/>
                    <a:p>
                      <a:pPr algn="ctr"/>
                      <a:r>
                        <a:rPr lang="en-US" sz="1400" dirty="0"/>
                        <a:t>Total</a:t>
                      </a:r>
                    </a:p>
                  </a:txBody>
                  <a:tcPr marL="68580" marR="68580" marT="34290" marB="34290" anchor="ctr"/>
                </a:tc>
                <a:extLst>
                  <a:ext uri="{0D108BD9-81ED-4DB2-BD59-A6C34878D82A}">
                    <a16:rowId xmlns:a16="http://schemas.microsoft.com/office/drawing/2014/main" val="1808011518"/>
                  </a:ext>
                </a:extLst>
              </a:tr>
              <a:tr h="283619">
                <a:tc>
                  <a:txBody>
                    <a:bodyPr/>
                    <a:lstStyle/>
                    <a:p>
                      <a:pPr algn="l"/>
                      <a:r>
                        <a:rPr lang="en-US" sz="1400" dirty="0"/>
                        <a:t>Individuals</a:t>
                      </a:r>
                    </a:p>
                  </a:txBody>
                  <a:tcPr marL="68580" marR="68580" marT="34290" marB="34290" anchor="ctr"/>
                </a:tc>
                <a:tc>
                  <a:txBody>
                    <a:bodyPr/>
                    <a:lstStyle/>
                    <a:p>
                      <a:pPr algn="ctr"/>
                      <a:endParaRPr lang="en-US" sz="1400" dirty="0"/>
                    </a:p>
                  </a:txBody>
                  <a:tcPr marL="68580" marR="68580" marT="34290" marB="34290" anchor="ctr"/>
                </a:tc>
                <a:tc>
                  <a:txBody>
                    <a:bodyPr/>
                    <a:lstStyle/>
                    <a:p>
                      <a:pPr algn="ctr"/>
                      <a:r>
                        <a:rPr lang="en-US" sz="1400" dirty="0"/>
                        <a:t>30</a:t>
                      </a:r>
                    </a:p>
                  </a:txBody>
                  <a:tcPr marL="68580" marR="68580" marT="34290" marB="34290" anchor="ctr"/>
                </a:tc>
                <a:tc>
                  <a:txBody>
                    <a:bodyPr/>
                    <a:lstStyle/>
                    <a:p>
                      <a:pPr algn="ctr"/>
                      <a:r>
                        <a:rPr lang="en-US" sz="1400" dirty="0"/>
                        <a:t>60</a:t>
                      </a:r>
                    </a:p>
                  </a:txBody>
                  <a:tcPr marL="68580" marR="68580" marT="34290" marB="34290" anchor="ctr"/>
                </a:tc>
                <a:tc>
                  <a:txBody>
                    <a:bodyPr/>
                    <a:lstStyle/>
                    <a:p>
                      <a:pPr algn="ctr"/>
                      <a:r>
                        <a:rPr lang="en-US" sz="1400" dirty="0"/>
                        <a:t>10</a:t>
                      </a:r>
                    </a:p>
                  </a:txBody>
                  <a:tcPr marL="68580" marR="68580" marT="34290" marB="34290" anchor="ctr"/>
                </a:tc>
                <a:tc>
                  <a:txBody>
                    <a:bodyPr/>
                    <a:lstStyle/>
                    <a:p>
                      <a:pPr algn="ctr"/>
                      <a:r>
                        <a:rPr lang="en-US" sz="1400" dirty="0"/>
                        <a:t>100</a:t>
                      </a:r>
                    </a:p>
                  </a:txBody>
                  <a:tcPr marL="68580" marR="68580" marT="34290" marB="34290" anchor="ctr"/>
                </a:tc>
                <a:extLst>
                  <a:ext uri="{0D108BD9-81ED-4DB2-BD59-A6C34878D82A}">
                    <a16:rowId xmlns:a16="http://schemas.microsoft.com/office/drawing/2014/main" val="1790367397"/>
                  </a:ext>
                </a:extLst>
              </a:tr>
              <a:tr h="283619">
                <a:tc>
                  <a:txBody>
                    <a:bodyPr/>
                    <a:lstStyle/>
                    <a:p>
                      <a:pPr algn="l"/>
                      <a:r>
                        <a:rPr lang="en-US" sz="1400" dirty="0"/>
                        <a:t>Alleles</a:t>
                      </a:r>
                    </a:p>
                  </a:txBody>
                  <a:tcPr marL="68580" marR="68580" marT="34290" marB="34290" anchor="ctr"/>
                </a:tc>
                <a:tc>
                  <a:txBody>
                    <a:bodyPr/>
                    <a:lstStyle/>
                    <a:p>
                      <a:pPr algn="ctr"/>
                      <a:r>
                        <a:rPr lang="en-US" sz="1400" dirty="0"/>
                        <a:t>A</a:t>
                      </a:r>
                      <a:r>
                        <a:rPr lang="en-US" sz="1400" baseline="-25000" dirty="0"/>
                        <a:t>1</a:t>
                      </a:r>
                    </a:p>
                  </a:txBody>
                  <a:tcPr marL="68580" marR="68580" marT="34290" marB="34290" anchor="ctr"/>
                </a:tc>
                <a:tc>
                  <a:txBody>
                    <a:bodyPr/>
                    <a:lstStyle/>
                    <a:p>
                      <a:pPr algn="ctr"/>
                      <a:r>
                        <a:rPr lang="en-US" sz="1400" dirty="0"/>
                        <a:t>60</a:t>
                      </a:r>
                    </a:p>
                  </a:txBody>
                  <a:tcPr marL="68580" marR="68580" marT="34290" marB="34290" anchor="ctr"/>
                </a:tc>
                <a:tc>
                  <a:txBody>
                    <a:bodyPr/>
                    <a:lstStyle/>
                    <a:p>
                      <a:pPr algn="ctr"/>
                      <a:r>
                        <a:rPr lang="en-US" sz="1400" dirty="0"/>
                        <a:t>60</a:t>
                      </a:r>
                    </a:p>
                  </a:txBody>
                  <a:tcPr marL="68580" marR="68580" marT="34290" marB="34290" anchor="ctr"/>
                </a:tc>
                <a:tc>
                  <a:txBody>
                    <a:bodyPr/>
                    <a:lstStyle/>
                    <a:p>
                      <a:pPr algn="ctr"/>
                      <a:r>
                        <a:rPr lang="en-US" sz="1400" dirty="0"/>
                        <a:t>0</a:t>
                      </a:r>
                    </a:p>
                  </a:txBody>
                  <a:tcPr marL="68580" marR="68580" marT="34290" marB="34290" anchor="ctr"/>
                </a:tc>
                <a:tc>
                  <a:txBody>
                    <a:bodyPr/>
                    <a:lstStyle/>
                    <a:p>
                      <a:pPr algn="ctr"/>
                      <a:r>
                        <a:rPr lang="en-US" sz="1400" dirty="0"/>
                        <a:t>120</a:t>
                      </a:r>
                    </a:p>
                  </a:txBody>
                  <a:tcPr marL="68580" marR="68580" marT="34290" marB="34290" anchor="ctr"/>
                </a:tc>
                <a:extLst>
                  <a:ext uri="{0D108BD9-81ED-4DB2-BD59-A6C34878D82A}">
                    <a16:rowId xmlns:a16="http://schemas.microsoft.com/office/drawing/2014/main" val="2363965019"/>
                  </a:ext>
                </a:extLst>
              </a:tr>
              <a:tr h="283619">
                <a:tc>
                  <a:txBody>
                    <a:bodyPr/>
                    <a:lstStyle/>
                    <a:p>
                      <a:pPr algn="ctr"/>
                      <a:endParaRPr lang="en-US" sz="1400"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a:t>
                      </a:r>
                      <a:r>
                        <a:rPr lang="en-US" sz="1400" baseline="-25000" dirty="0"/>
                        <a:t>2</a:t>
                      </a:r>
                    </a:p>
                  </a:txBody>
                  <a:tcPr marL="68580" marR="68580" marT="34290" marB="34290" anchor="ctr"/>
                </a:tc>
                <a:tc>
                  <a:txBody>
                    <a:bodyPr/>
                    <a:lstStyle/>
                    <a:p>
                      <a:pPr algn="ctr"/>
                      <a:r>
                        <a:rPr lang="en-US" sz="1400" dirty="0"/>
                        <a:t>0</a:t>
                      </a:r>
                    </a:p>
                  </a:txBody>
                  <a:tcPr marL="68580" marR="68580" marT="34290" marB="34290" anchor="ctr"/>
                </a:tc>
                <a:tc>
                  <a:txBody>
                    <a:bodyPr/>
                    <a:lstStyle/>
                    <a:p>
                      <a:pPr algn="ctr"/>
                      <a:r>
                        <a:rPr lang="en-US" sz="1400" dirty="0"/>
                        <a:t>60</a:t>
                      </a:r>
                    </a:p>
                  </a:txBody>
                  <a:tcPr marL="68580" marR="68580" marT="34290" marB="34290" anchor="ctr"/>
                </a:tc>
                <a:tc>
                  <a:txBody>
                    <a:bodyPr/>
                    <a:lstStyle/>
                    <a:p>
                      <a:pPr algn="ctr"/>
                      <a:r>
                        <a:rPr lang="en-US" sz="1400" dirty="0"/>
                        <a:t>20</a:t>
                      </a:r>
                    </a:p>
                  </a:txBody>
                  <a:tcPr marL="68580" marR="68580" marT="34290" marB="34290" anchor="ctr"/>
                </a:tc>
                <a:tc>
                  <a:txBody>
                    <a:bodyPr/>
                    <a:lstStyle/>
                    <a:p>
                      <a:pPr algn="ctr"/>
                      <a:r>
                        <a:rPr lang="en-US" sz="1400" dirty="0"/>
                        <a:t>80</a:t>
                      </a:r>
                    </a:p>
                  </a:txBody>
                  <a:tcPr marL="68580" marR="68580" marT="34290" marB="34290" anchor="ctr"/>
                </a:tc>
                <a:extLst>
                  <a:ext uri="{0D108BD9-81ED-4DB2-BD59-A6C34878D82A}">
                    <a16:rowId xmlns:a16="http://schemas.microsoft.com/office/drawing/2014/main" val="3139917486"/>
                  </a:ext>
                </a:extLst>
              </a:tr>
            </a:tbl>
          </a:graphicData>
        </a:graphic>
      </p:graphicFrame>
      <p:grpSp>
        <p:nvGrpSpPr>
          <p:cNvPr id="5" name="Group 4">
            <a:extLst>
              <a:ext uri="{FF2B5EF4-FFF2-40B4-BE49-F238E27FC236}">
                <a16:creationId xmlns:a16="http://schemas.microsoft.com/office/drawing/2014/main" id="{35E49838-71CD-E917-9B3D-D7BE5B7C3F2E}"/>
              </a:ext>
            </a:extLst>
          </p:cNvPr>
          <p:cNvGrpSpPr/>
          <p:nvPr/>
        </p:nvGrpSpPr>
        <p:grpSpPr>
          <a:xfrm>
            <a:off x="2052802" y="6031209"/>
            <a:ext cx="5667113" cy="466150"/>
            <a:chOff x="2052802" y="6031209"/>
            <a:chExt cx="5667113" cy="466150"/>
          </a:xfrm>
        </p:grpSpPr>
        <p:sp>
          <p:nvSpPr>
            <p:cNvPr id="10" name="TextBox 9">
              <a:extLst>
                <a:ext uri="{FF2B5EF4-FFF2-40B4-BE49-F238E27FC236}">
                  <a16:creationId xmlns:a16="http://schemas.microsoft.com/office/drawing/2014/main" id="{FADAB48F-E4D2-594F-8FF8-8F975DCC3B5F}"/>
                </a:ext>
              </a:extLst>
            </p:cNvPr>
            <p:cNvSpPr txBox="1"/>
            <p:nvPr/>
          </p:nvSpPr>
          <p:spPr>
            <a:xfrm>
              <a:off x="2052802" y="6035694"/>
              <a:ext cx="2393604" cy="461665"/>
            </a:xfrm>
            <a:prstGeom prst="rect">
              <a:avLst/>
            </a:prstGeom>
            <a:noFill/>
          </p:spPr>
          <p:txBody>
            <a:bodyPr wrap="none" rtlCol="0">
              <a:spAutoFit/>
            </a:bodyPr>
            <a:lstStyle/>
            <a:p>
              <a:r>
                <a:rPr lang="en-US" sz="2400" b="1" i="1" dirty="0">
                  <a:latin typeface="Calibri" panose="020F0502020204030204" pitchFamily="34" charset="0"/>
                  <a:cs typeface="Calibri" panose="020F0502020204030204" pitchFamily="34" charset="0"/>
                </a:rPr>
                <a:t>p = 120/200=60%</a:t>
              </a:r>
            </a:p>
          </p:txBody>
        </p:sp>
        <p:sp>
          <p:nvSpPr>
            <p:cNvPr id="11" name="TextBox 10">
              <a:extLst>
                <a:ext uri="{FF2B5EF4-FFF2-40B4-BE49-F238E27FC236}">
                  <a16:creationId xmlns:a16="http://schemas.microsoft.com/office/drawing/2014/main" id="{389B07F5-6C0F-BD46-83F7-8DCE397EF644}"/>
                </a:ext>
              </a:extLst>
            </p:cNvPr>
            <p:cNvSpPr txBox="1"/>
            <p:nvPr/>
          </p:nvSpPr>
          <p:spPr>
            <a:xfrm>
              <a:off x="5481802" y="6031209"/>
              <a:ext cx="2238113" cy="461665"/>
            </a:xfrm>
            <a:prstGeom prst="rect">
              <a:avLst/>
            </a:prstGeom>
            <a:noFill/>
          </p:spPr>
          <p:txBody>
            <a:bodyPr wrap="none" rtlCol="0">
              <a:spAutoFit/>
            </a:bodyPr>
            <a:lstStyle/>
            <a:p>
              <a:r>
                <a:rPr lang="en-US" sz="2400" b="1" i="1" dirty="0">
                  <a:latin typeface="Calibri" panose="020F0502020204030204" pitchFamily="34" charset="0"/>
                  <a:cs typeface="Calibri" panose="020F0502020204030204" pitchFamily="34" charset="0"/>
                </a:rPr>
                <a:t>q = 80/200=40%</a:t>
              </a:r>
            </a:p>
          </p:txBody>
        </p:sp>
      </p:grpSp>
      <p:grpSp>
        <p:nvGrpSpPr>
          <p:cNvPr id="3" name="Group 2">
            <a:extLst>
              <a:ext uri="{FF2B5EF4-FFF2-40B4-BE49-F238E27FC236}">
                <a16:creationId xmlns:a16="http://schemas.microsoft.com/office/drawing/2014/main" id="{EE22AF7A-6CEC-242D-55F6-C078F775782F}"/>
              </a:ext>
            </a:extLst>
          </p:cNvPr>
          <p:cNvGrpSpPr/>
          <p:nvPr/>
        </p:nvGrpSpPr>
        <p:grpSpPr>
          <a:xfrm>
            <a:off x="2052802" y="4955664"/>
            <a:ext cx="5547272" cy="696763"/>
            <a:chOff x="2052802" y="4955664"/>
            <a:chExt cx="5547272" cy="696763"/>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95B7736-236B-9741-A81E-13FF5C66409F}"/>
                    </a:ext>
                  </a:extLst>
                </p:cNvPr>
                <p:cNvSpPr txBox="1"/>
                <p:nvPr/>
              </p:nvSpPr>
              <p:spPr>
                <a:xfrm>
                  <a:off x="2052802" y="4960956"/>
                  <a:ext cx="2112053"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solidFill>
                                  <a:srgbClr val="2E507A"/>
                                </a:solidFill>
                                <a:latin typeface="Cambria Math" panose="02040503050406030204" pitchFamily="18" charset="0"/>
                                <a:cs typeface="Calibri" panose="020F0502020204030204" pitchFamily="34" charset="0"/>
                              </a:rPr>
                            </m:ctrlPr>
                          </m:accPr>
                          <m:e>
                            <m:r>
                              <a:rPr lang="en-US" sz="2400" i="1">
                                <a:solidFill>
                                  <a:srgbClr val="2E507A"/>
                                </a:solidFill>
                                <a:latin typeface="Cambria Math" panose="02040503050406030204" pitchFamily="18" charset="0"/>
                                <a:cs typeface="Calibri" panose="020F0502020204030204" pitchFamily="34" charset="0"/>
                              </a:rPr>
                              <m:t>𝑝</m:t>
                            </m:r>
                          </m:e>
                        </m:acc>
                        <m:r>
                          <a:rPr lang="en-US" sz="2400" i="1">
                            <a:solidFill>
                              <a:srgbClr val="2E507A"/>
                            </a:solidFill>
                            <a:latin typeface="Cambria Math" panose="02040503050406030204" pitchFamily="18" charset="0"/>
                            <a:cs typeface="Calibri" panose="020F0502020204030204" pitchFamily="34" charset="0"/>
                          </a:rPr>
                          <m:t>=</m:t>
                        </m:r>
                        <m:f>
                          <m:fPr>
                            <m:ctrlPr>
                              <a:rPr lang="en-US" sz="2400" i="1">
                                <a:solidFill>
                                  <a:srgbClr val="2E507A"/>
                                </a:solidFill>
                                <a:latin typeface="Cambria Math" panose="02040503050406030204" pitchFamily="18" charset="0"/>
                                <a:cs typeface="Calibri" panose="020F0502020204030204" pitchFamily="34" charset="0"/>
                              </a:rPr>
                            </m:ctrlPr>
                          </m:fPr>
                          <m:num>
                            <m:r>
                              <a:rPr lang="en-US" sz="2400" i="1">
                                <a:solidFill>
                                  <a:srgbClr val="2E507A"/>
                                </a:solidFill>
                                <a:latin typeface="Cambria Math" panose="02040503050406030204" pitchFamily="18" charset="0"/>
                                <a:cs typeface="Calibri" panose="020F0502020204030204" pitchFamily="34" charset="0"/>
                              </a:rPr>
                              <m:t>2</m:t>
                            </m:r>
                            <m:sSub>
                              <m:sSubPr>
                                <m:ctrlPr>
                                  <a:rPr lang="en-US" sz="2400" i="1">
                                    <a:solidFill>
                                      <a:srgbClr val="2E507A"/>
                                    </a:solidFill>
                                    <a:latin typeface="Cambria Math" panose="02040503050406030204" pitchFamily="18" charset="0"/>
                                    <a:cs typeface="Calibri" panose="020F0502020204030204" pitchFamily="34" charset="0"/>
                                  </a:rPr>
                                </m:ctrlPr>
                              </m:sSubPr>
                              <m:e>
                                <m:r>
                                  <a:rPr lang="en-US" sz="2400" i="1">
                                    <a:solidFill>
                                      <a:srgbClr val="2E507A"/>
                                    </a:solidFill>
                                    <a:latin typeface="Cambria Math" panose="02040503050406030204" pitchFamily="18" charset="0"/>
                                    <a:cs typeface="Calibri" panose="020F0502020204030204" pitchFamily="34" charset="0"/>
                                  </a:rPr>
                                  <m:t>𝑁</m:t>
                                </m:r>
                              </m:e>
                              <m:sub>
                                <m:r>
                                  <a:rPr lang="en-US" sz="2400" i="1">
                                    <a:solidFill>
                                      <a:srgbClr val="2E507A"/>
                                    </a:solidFill>
                                    <a:latin typeface="Cambria Math" panose="02040503050406030204" pitchFamily="18" charset="0"/>
                                    <a:cs typeface="Calibri" panose="020F0502020204030204" pitchFamily="34" charset="0"/>
                                  </a:rPr>
                                  <m:t>11</m:t>
                                </m:r>
                              </m:sub>
                            </m:sSub>
                            <m:r>
                              <a:rPr lang="en-US" sz="2400" i="1">
                                <a:solidFill>
                                  <a:srgbClr val="2E507A"/>
                                </a:solidFill>
                                <a:latin typeface="Cambria Math" panose="02040503050406030204" pitchFamily="18" charset="0"/>
                                <a:cs typeface="Calibri" panose="020F0502020204030204" pitchFamily="34" charset="0"/>
                              </a:rPr>
                              <m:t>+</m:t>
                            </m:r>
                            <m:sSub>
                              <m:sSubPr>
                                <m:ctrlPr>
                                  <a:rPr lang="en-US" sz="2400" i="1">
                                    <a:solidFill>
                                      <a:srgbClr val="2E507A"/>
                                    </a:solidFill>
                                    <a:latin typeface="Cambria Math" panose="02040503050406030204" pitchFamily="18" charset="0"/>
                                    <a:cs typeface="Calibri" panose="020F0502020204030204" pitchFamily="34" charset="0"/>
                                  </a:rPr>
                                </m:ctrlPr>
                              </m:sSubPr>
                              <m:e>
                                <m:r>
                                  <a:rPr lang="en-US" sz="2400" i="1">
                                    <a:solidFill>
                                      <a:srgbClr val="2E507A"/>
                                    </a:solidFill>
                                    <a:latin typeface="Cambria Math" panose="02040503050406030204" pitchFamily="18" charset="0"/>
                                    <a:cs typeface="Calibri" panose="020F0502020204030204" pitchFamily="34" charset="0"/>
                                  </a:rPr>
                                  <m:t>𝑁</m:t>
                                </m:r>
                              </m:e>
                              <m:sub>
                                <m:r>
                                  <a:rPr lang="en-US" sz="2400" i="1">
                                    <a:solidFill>
                                      <a:srgbClr val="2E507A"/>
                                    </a:solidFill>
                                    <a:latin typeface="Cambria Math" panose="02040503050406030204" pitchFamily="18" charset="0"/>
                                    <a:cs typeface="Calibri" panose="020F0502020204030204" pitchFamily="34" charset="0"/>
                                  </a:rPr>
                                  <m:t>12</m:t>
                                </m:r>
                              </m:sub>
                            </m:sSub>
                          </m:num>
                          <m:den>
                            <m:r>
                              <a:rPr lang="en-US" sz="2400" i="1">
                                <a:solidFill>
                                  <a:srgbClr val="2E507A"/>
                                </a:solidFill>
                                <a:latin typeface="Cambria Math" panose="02040503050406030204" pitchFamily="18" charset="0"/>
                                <a:cs typeface="Calibri" panose="020F0502020204030204" pitchFamily="34" charset="0"/>
                              </a:rPr>
                              <m:t>2</m:t>
                            </m:r>
                            <m:r>
                              <a:rPr lang="en-US" sz="2400" i="1">
                                <a:solidFill>
                                  <a:srgbClr val="2E507A"/>
                                </a:solidFill>
                                <a:latin typeface="Cambria Math" panose="02040503050406030204" pitchFamily="18" charset="0"/>
                                <a:cs typeface="Calibri" panose="020F0502020204030204" pitchFamily="34" charset="0"/>
                              </a:rPr>
                              <m:t>𝑁</m:t>
                            </m:r>
                          </m:den>
                        </m:f>
                      </m:oMath>
                    </m:oMathPara>
                  </a14:m>
                  <a:endParaRPr lang="en-US" sz="2400" dirty="0">
                    <a:solidFill>
                      <a:srgbClr val="2E507A"/>
                    </a:solidFill>
                    <a:latin typeface="Calibri" panose="020F0502020204030204" pitchFamily="34" charset="0"/>
                    <a:cs typeface="Calibri" panose="020F0502020204030204" pitchFamily="34" charset="0"/>
                  </a:endParaRPr>
                </a:p>
              </p:txBody>
            </p:sp>
          </mc:Choice>
          <mc:Fallback xmlns="">
            <p:sp>
              <p:nvSpPr>
                <p:cNvPr id="12" name="TextBox 11">
                  <a:extLst>
                    <a:ext uri="{FF2B5EF4-FFF2-40B4-BE49-F238E27FC236}">
                      <a16:creationId xmlns:a16="http://schemas.microsoft.com/office/drawing/2014/main" id="{095B7736-236B-9741-A81E-13FF5C66409F}"/>
                    </a:ext>
                  </a:extLst>
                </p:cNvPr>
                <p:cNvSpPr txBox="1">
                  <a:spLocks noRot="1" noChangeAspect="1" noMove="1" noResize="1" noEditPoints="1" noAdjustHandles="1" noChangeArrowheads="1" noChangeShapeType="1" noTextEdit="1"/>
                </p:cNvSpPr>
                <p:nvPr/>
              </p:nvSpPr>
              <p:spPr>
                <a:xfrm>
                  <a:off x="2052802" y="4960956"/>
                  <a:ext cx="2112053" cy="691471"/>
                </a:xfrm>
                <a:prstGeom prst="rect">
                  <a:avLst/>
                </a:prstGeom>
                <a:blipFill>
                  <a:blip r:embed="rId2"/>
                  <a:stretch>
                    <a:fillRect l="-2994" r="-1198" b="-1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5B6B61B-1406-8D43-BC72-C328F821912C}"/>
                    </a:ext>
                  </a:extLst>
                </p:cNvPr>
                <p:cNvSpPr txBox="1"/>
                <p:nvPr/>
              </p:nvSpPr>
              <p:spPr>
                <a:xfrm>
                  <a:off x="5481802" y="4955664"/>
                  <a:ext cx="2118272"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solidFill>
                                  <a:srgbClr val="2E507A"/>
                                </a:solidFill>
                                <a:latin typeface="Cambria Math" panose="02040503050406030204" pitchFamily="18" charset="0"/>
                                <a:cs typeface="Calibri" panose="020F0502020204030204" pitchFamily="34" charset="0"/>
                              </a:rPr>
                            </m:ctrlPr>
                          </m:accPr>
                          <m:e>
                            <m:r>
                              <a:rPr lang="en-US" sz="2400" i="1">
                                <a:solidFill>
                                  <a:srgbClr val="2E507A"/>
                                </a:solidFill>
                                <a:latin typeface="Cambria Math" panose="02040503050406030204" pitchFamily="18" charset="0"/>
                                <a:cs typeface="Calibri" panose="020F0502020204030204" pitchFamily="34" charset="0"/>
                              </a:rPr>
                              <m:t>𝑞</m:t>
                            </m:r>
                          </m:e>
                        </m:acc>
                        <m:r>
                          <a:rPr lang="en-US" sz="2400" i="1">
                            <a:solidFill>
                              <a:srgbClr val="2E507A"/>
                            </a:solidFill>
                            <a:latin typeface="Cambria Math" panose="02040503050406030204" pitchFamily="18" charset="0"/>
                            <a:cs typeface="Calibri" panose="020F0502020204030204" pitchFamily="34" charset="0"/>
                          </a:rPr>
                          <m:t>=</m:t>
                        </m:r>
                        <m:f>
                          <m:fPr>
                            <m:ctrlPr>
                              <a:rPr lang="en-US" sz="2400" i="1">
                                <a:solidFill>
                                  <a:srgbClr val="2E507A"/>
                                </a:solidFill>
                                <a:latin typeface="Cambria Math" panose="02040503050406030204" pitchFamily="18" charset="0"/>
                                <a:cs typeface="Calibri" panose="020F0502020204030204" pitchFamily="34" charset="0"/>
                              </a:rPr>
                            </m:ctrlPr>
                          </m:fPr>
                          <m:num>
                            <m:r>
                              <a:rPr lang="en-US" sz="2400" i="1">
                                <a:solidFill>
                                  <a:srgbClr val="2E507A"/>
                                </a:solidFill>
                                <a:latin typeface="Cambria Math" panose="02040503050406030204" pitchFamily="18" charset="0"/>
                                <a:cs typeface="Calibri" panose="020F0502020204030204" pitchFamily="34" charset="0"/>
                              </a:rPr>
                              <m:t>2</m:t>
                            </m:r>
                            <m:sSub>
                              <m:sSubPr>
                                <m:ctrlPr>
                                  <a:rPr lang="en-US" sz="2400" i="1">
                                    <a:solidFill>
                                      <a:srgbClr val="2E507A"/>
                                    </a:solidFill>
                                    <a:latin typeface="Cambria Math" panose="02040503050406030204" pitchFamily="18" charset="0"/>
                                    <a:cs typeface="Calibri" panose="020F0502020204030204" pitchFamily="34" charset="0"/>
                                  </a:rPr>
                                </m:ctrlPr>
                              </m:sSubPr>
                              <m:e>
                                <m:r>
                                  <a:rPr lang="en-US" sz="2400" i="1">
                                    <a:solidFill>
                                      <a:srgbClr val="2E507A"/>
                                    </a:solidFill>
                                    <a:latin typeface="Cambria Math" panose="02040503050406030204" pitchFamily="18" charset="0"/>
                                    <a:cs typeface="Calibri" panose="020F0502020204030204" pitchFamily="34" charset="0"/>
                                  </a:rPr>
                                  <m:t>𝑁</m:t>
                                </m:r>
                              </m:e>
                              <m:sub>
                                <m:r>
                                  <a:rPr lang="en-US" sz="2400" i="1">
                                    <a:solidFill>
                                      <a:srgbClr val="2E507A"/>
                                    </a:solidFill>
                                    <a:latin typeface="Cambria Math" panose="02040503050406030204" pitchFamily="18" charset="0"/>
                                    <a:cs typeface="Calibri" panose="020F0502020204030204" pitchFamily="34" charset="0"/>
                                  </a:rPr>
                                  <m:t>22</m:t>
                                </m:r>
                              </m:sub>
                            </m:sSub>
                            <m:r>
                              <a:rPr lang="en-US" sz="2400" i="1">
                                <a:solidFill>
                                  <a:srgbClr val="2E507A"/>
                                </a:solidFill>
                                <a:latin typeface="Cambria Math" panose="02040503050406030204" pitchFamily="18" charset="0"/>
                                <a:cs typeface="Calibri" panose="020F0502020204030204" pitchFamily="34" charset="0"/>
                              </a:rPr>
                              <m:t>+</m:t>
                            </m:r>
                            <m:sSub>
                              <m:sSubPr>
                                <m:ctrlPr>
                                  <a:rPr lang="en-US" sz="2400" i="1">
                                    <a:solidFill>
                                      <a:srgbClr val="2E507A"/>
                                    </a:solidFill>
                                    <a:latin typeface="Cambria Math" panose="02040503050406030204" pitchFamily="18" charset="0"/>
                                    <a:cs typeface="Calibri" panose="020F0502020204030204" pitchFamily="34" charset="0"/>
                                  </a:rPr>
                                </m:ctrlPr>
                              </m:sSubPr>
                              <m:e>
                                <m:r>
                                  <a:rPr lang="en-US" sz="2400" i="1">
                                    <a:solidFill>
                                      <a:srgbClr val="2E507A"/>
                                    </a:solidFill>
                                    <a:latin typeface="Cambria Math" panose="02040503050406030204" pitchFamily="18" charset="0"/>
                                    <a:cs typeface="Calibri" panose="020F0502020204030204" pitchFamily="34" charset="0"/>
                                  </a:rPr>
                                  <m:t>𝑁</m:t>
                                </m:r>
                              </m:e>
                              <m:sub>
                                <m:r>
                                  <a:rPr lang="en-US" sz="2400" i="1">
                                    <a:solidFill>
                                      <a:srgbClr val="2E507A"/>
                                    </a:solidFill>
                                    <a:latin typeface="Cambria Math" panose="02040503050406030204" pitchFamily="18" charset="0"/>
                                    <a:cs typeface="Calibri" panose="020F0502020204030204" pitchFamily="34" charset="0"/>
                                  </a:rPr>
                                  <m:t>12</m:t>
                                </m:r>
                              </m:sub>
                            </m:sSub>
                          </m:num>
                          <m:den>
                            <m:r>
                              <a:rPr lang="en-US" sz="2400" i="1">
                                <a:solidFill>
                                  <a:srgbClr val="2E507A"/>
                                </a:solidFill>
                                <a:latin typeface="Cambria Math" panose="02040503050406030204" pitchFamily="18" charset="0"/>
                                <a:cs typeface="Calibri" panose="020F0502020204030204" pitchFamily="34" charset="0"/>
                              </a:rPr>
                              <m:t>2</m:t>
                            </m:r>
                            <m:r>
                              <a:rPr lang="en-US" sz="2400" i="1">
                                <a:solidFill>
                                  <a:srgbClr val="2E507A"/>
                                </a:solidFill>
                                <a:latin typeface="Cambria Math" panose="02040503050406030204" pitchFamily="18" charset="0"/>
                                <a:cs typeface="Calibri" panose="020F0502020204030204" pitchFamily="34" charset="0"/>
                              </a:rPr>
                              <m:t>𝑁</m:t>
                            </m:r>
                          </m:den>
                        </m:f>
                      </m:oMath>
                    </m:oMathPara>
                  </a14:m>
                  <a:endParaRPr lang="en-US" sz="2400" dirty="0">
                    <a:solidFill>
                      <a:srgbClr val="2E507A"/>
                    </a:solidFill>
                    <a:latin typeface="Calibri" panose="020F0502020204030204" pitchFamily="34" charset="0"/>
                    <a:cs typeface="Calibri" panose="020F0502020204030204" pitchFamily="34" charset="0"/>
                  </a:endParaRPr>
                </a:p>
              </p:txBody>
            </p:sp>
          </mc:Choice>
          <mc:Fallback xmlns="">
            <p:sp>
              <p:nvSpPr>
                <p:cNvPr id="13" name="TextBox 12">
                  <a:extLst>
                    <a:ext uri="{FF2B5EF4-FFF2-40B4-BE49-F238E27FC236}">
                      <a16:creationId xmlns:a16="http://schemas.microsoft.com/office/drawing/2014/main" id="{75B6B61B-1406-8D43-BC72-C328F821912C}"/>
                    </a:ext>
                  </a:extLst>
                </p:cNvPr>
                <p:cNvSpPr txBox="1">
                  <a:spLocks noRot="1" noChangeAspect="1" noMove="1" noResize="1" noEditPoints="1" noAdjustHandles="1" noChangeArrowheads="1" noChangeShapeType="1" noTextEdit="1"/>
                </p:cNvSpPr>
                <p:nvPr/>
              </p:nvSpPr>
              <p:spPr>
                <a:xfrm>
                  <a:off x="5481802" y="4955664"/>
                  <a:ext cx="2118272" cy="691471"/>
                </a:xfrm>
                <a:prstGeom prst="rect">
                  <a:avLst/>
                </a:prstGeom>
                <a:blipFill>
                  <a:blip r:embed="rId3"/>
                  <a:stretch>
                    <a:fillRect l="-2976" t="-1818" r="-595" b="-14545"/>
                  </a:stretch>
                </a:blipFill>
              </p:spPr>
              <p:txBody>
                <a:bodyPr/>
                <a:lstStyle/>
                <a:p>
                  <a:r>
                    <a:rPr lang="en-US">
                      <a:noFill/>
                    </a:rPr>
                    <a:t> </a:t>
                  </a:r>
                </a:p>
              </p:txBody>
            </p:sp>
          </mc:Fallback>
        </mc:AlternateContent>
      </p:grpSp>
    </p:spTree>
    <p:extLst>
      <p:ext uri="{BB962C8B-B14F-4D97-AF65-F5344CB8AC3E}">
        <p14:creationId xmlns:p14="http://schemas.microsoft.com/office/powerpoint/2010/main" val="312453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541C3-0169-7346-8C8B-AFD0A1278C3D}"/>
              </a:ext>
            </a:extLst>
          </p:cNvPr>
          <p:cNvSpPr>
            <a:spLocks noGrp="1"/>
          </p:cNvSpPr>
          <p:nvPr>
            <p:ph type="title"/>
          </p:nvPr>
        </p:nvSpPr>
        <p:spPr/>
        <p:txBody>
          <a:bodyPr/>
          <a:lstStyle/>
          <a:p>
            <a:r>
              <a:rPr lang="en-US" dirty="0"/>
              <a:t>Hardy Weinberg Equilibrium (HWE)</a:t>
            </a:r>
          </a:p>
        </p:txBody>
      </p:sp>
      <p:sp>
        <p:nvSpPr>
          <p:cNvPr id="3" name="Content Placeholder 2">
            <a:extLst>
              <a:ext uri="{FF2B5EF4-FFF2-40B4-BE49-F238E27FC236}">
                <a16:creationId xmlns:a16="http://schemas.microsoft.com/office/drawing/2014/main" id="{C61F42B8-C957-DF4A-8BA4-A6AC3BDEA298}"/>
              </a:ext>
            </a:extLst>
          </p:cNvPr>
          <p:cNvSpPr>
            <a:spLocks noGrp="1"/>
          </p:cNvSpPr>
          <p:nvPr>
            <p:ph idx="1"/>
          </p:nvPr>
        </p:nvSpPr>
        <p:spPr/>
        <p:txBody>
          <a:bodyPr>
            <a:normAutofit fontScale="92500" lnSpcReduction="20000"/>
          </a:bodyPr>
          <a:lstStyle/>
          <a:p>
            <a:r>
              <a:rPr lang="en-US" dirty="0"/>
              <a:t>Assume a population with </a:t>
            </a:r>
          </a:p>
          <a:p>
            <a:pPr lvl="1" indent="-342900">
              <a:buFont typeface="+mj-lt"/>
              <a:buAutoNum type="arabicPeriod"/>
            </a:pPr>
            <a:r>
              <a:rPr lang="en-US" dirty="0"/>
              <a:t>No inbreeding</a:t>
            </a:r>
          </a:p>
          <a:p>
            <a:pPr lvl="1" indent="-342900">
              <a:buFont typeface="+mj-lt"/>
              <a:buAutoNum type="arabicPeriod"/>
            </a:pPr>
            <a:r>
              <a:rPr lang="en-US" dirty="0"/>
              <a:t>Is not under selection</a:t>
            </a:r>
          </a:p>
          <a:p>
            <a:pPr lvl="1" indent="-342900">
              <a:buFont typeface="+mj-lt"/>
              <a:buAutoNum type="arabicPeriod"/>
            </a:pPr>
            <a:r>
              <a:rPr lang="en-US" dirty="0"/>
              <a:t>No difference in allele frequencies between sexes</a:t>
            </a:r>
          </a:p>
          <a:p>
            <a:pPr lvl="1" indent="-342900">
              <a:buFont typeface="+mj-lt"/>
              <a:buAutoNum type="arabicPeriod"/>
            </a:pPr>
            <a:r>
              <a:rPr lang="en-US" dirty="0"/>
              <a:t>Mates randomly</a:t>
            </a:r>
          </a:p>
          <a:p>
            <a:pPr lvl="1" indent="-342900">
              <a:buFont typeface="+mj-lt"/>
              <a:buAutoNum type="arabicPeriod"/>
            </a:pPr>
            <a:endParaRPr lang="en-US" dirty="0"/>
          </a:p>
          <a:p>
            <a:r>
              <a:rPr lang="en-US" dirty="0"/>
              <a:t>How can we model alleles being sampled in a (large) population?</a:t>
            </a:r>
          </a:p>
          <a:p>
            <a:endParaRPr lang="en-US" dirty="0"/>
          </a:p>
          <a:p>
            <a:r>
              <a:rPr lang="en-US" dirty="0"/>
              <a:t>Sample with replacement -&gt; binomial sampling!</a:t>
            </a:r>
          </a:p>
          <a:p>
            <a:pPr lvl="1"/>
            <a:r>
              <a:rPr lang="en-US" dirty="0" err="1"/>
              <a:t>Pr</a:t>
            </a:r>
            <a:r>
              <a:rPr lang="en-US" dirty="0"/>
              <a:t>(</a:t>
            </a:r>
            <a:r>
              <a:rPr lang="en-US" b="1" i="1" dirty="0"/>
              <a:t>A</a:t>
            </a:r>
            <a:r>
              <a:rPr lang="en-US" baseline="-25000" dirty="0"/>
              <a:t>1</a:t>
            </a:r>
            <a:r>
              <a:rPr lang="en-US" b="1" i="1" dirty="0"/>
              <a:t>A</a:t>
            </a:r>
            <a:r>
              <a:rPr lang="en-US" baseline="-25000" dirty="0"/>
              <a:t>1</a:t>
            </a:r>
            <a:r>
              <a:rPr lang="en-US" dirty="0"/>
              <a:t>) = </a:t>
            </a:r>
            <a:r>
              <a:rPr lang="en-US" b="1" i="1" dirty="0"/>
              <a:t>p</a:t>
            </a:r>
            <a:r>
              <a:rPr lang="en-US" baseline="30000" dirty="0"/>
              <a:t>2</a:t>
            </a:r>
          </a:p>
          <a:p>
            <a:pPr lvl="1"/>
            <a:r>
              <a:rPr lang="en-US" dirty="0" err="1"/>
              <a:t>Pr</a:t>
            </a:r>
            <a:r>
              <a:rPr lang="en-US" dirty="0"/>
              <a:t>(</a:t>
            </a:r>
            <a:r>
              <a:rPr lang="en-US" b="1" i="1" dirty="0"/>
              <a:t>A</a:t>
            </a:r>
            <a:r>
              <a:rPr lang="en-US" baseline="-25000" dirty="0"/>
              <a:t>1</a:t>
            </a:r>
            <a:r>
              <a:rPr lang="en-US" b="1" i="1" dirty="0"/>
              <a:t>A</a:t>
            </a:r>
            <a:r>
              <a:rPr lang="en-US" baseline="-25000" dirty="0"/>
              <a:t>2</a:t>
            </a:r>
            <a:r>
              <a:rPr lang="en-US" dirty="0"/>
              <a:t>) = 2</a:t>
            </a:r>
            <a:r>
              <a:rPr lang="en-US" b="1" i="1" dirty="0"/>
              <a:t>pq</a:t>
            </a:r>
            <a:endParaRPr lang="en-US" baseline="30000" dirty="0"/>
          </a:p>
          <a:p>
            <a:pPr lvl="1"/>
            <a:r>
              <a:rPr lang="en-US" dirty="0" err="1"/>
              <a:t>Pr</a:t>
            </a:r>
            <a:r>
              <a:rPr lang="en-US" dirty="0"/>
              <a:t>(</a:t>
            </a:r>
            <a:r>
              <a:rPr lang="en-US" b="1" i="1" dirty="0"/>
              <a:t>A</a:t>
            </a:r>
            <a:r>
              <a:rPr lang="en-US" baseline="-25000" dirty="0"/>
              <a:t>2</a:t>
            </a:r>
            <a:r>
              <a:rPr lang="en-US" b="1" i="1" dirty="0"/>
              <a:t>A</a:t>
            </a:r>
            <a:r>
              <a:rPr lang="en-US" baseline="-25000" dirty="0"/>
              <a:t>2</a:t>
            </a:r>
            <a:r>
              <a:rPr lang="en-US" dirty="0"/>
              <a:t>) = </a:t>
            </a:r>
            <a:r>
              <a:rPr lang="en-US" b="1" i="1" dirty="0"/>
              <a:t>q</a:t>
            </a:r>
            <a:r>
              <a:rPr lang="en-US" baseline="30000" dirty="0"/>
              <a:t>2</a:t>
            </a:r>
          </a:p>
        </p:txBody>
      </p:sp>
      <p:sp>
        <p:nvSpPr>
          <p:cNvPr id="4" name="Slide Number Placeholder 3">
            <a:extLst>
              <a:ext uri="{FF2B5EF4-FFF2-40B4-BE49-F238E27FC236}">
                <a16:creationId xmlns:a16="http://schemas.microsoft.com/office/drawing/2014/main" id="{6278C9EC-C7B3-1F4C-8585-EFA7AF51D942}"/>
              </a:ext>
            </a:extLst>
          </p:cNvPr>
          <p:cNvSpPr>
            <a:spLocks noGrp="1"/>
          </p:cNvSpPr>
          <p:nvPr>
            <p:ph type="sldNum" sz="quarter" idx="12"/>
          </p:nvPr>
        </p:nvSpPr>
        <p:spPr/>
        <p:txBody>
          <a:bodyPr/>
          <a:lstStyle/>
          <a:p>
            <a:fld id="{F6F8042C-985E-034B-BB41-2A1F3109AE7A}" type="slidenum">
              <a:rPr lang="en-US" smtClean="0"/>
              <a:t>17</a:t>
            </a:fld>
            <a:endParaRPr lang="en-US"/>
          </a:p>
        </p:txBody>
      </p:sp>
    </p:spTree>
    <p:extLst>
      <p:ext uri="{BB962C8B-B14F-4D97-AF65-F5344CB8AC3E}">
        <p14:creationId xmlns:p14="http://schemas.microsoft.com/office/powerpoint/2010/main" val="266556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9B9A9-F15D-86A3-7B89-BD909D098939}"/>
              </a:ext>
            </a:extLst>
          </p:cNvPr>
          <p:cNvSpPr>
            <a:spLocks noGrp="1"/>
          </p:cNvSpPr>
          <p:nvPr>
            <p:ph type="title"/>
          </p:nvPr>
        </p:nvSpPr>
        <p:spPr>
          <a:xfrm>
            <a:off x="325821" y="365126"/>
            <a:ext cx="8818179" cy="1325563"/>
          </a:xfrm>
        </p:spPr>
        <p:txBody>
          <a:bodyPr/>
          <a:lstStyle/>
          <a:p>
            <a:r>
              <a:rPr lang="en-US" dirty="0"/>
              <a:t>Binomial Sampling – Random Mating</a:t>
            </a:r>
          </a:p>
        </p:txBody>
      </p:sp>
      <p:sp>
        <p:nvSpPr>
          <p:cNvPr id="3" name="Slide Number Placeholder 2">
            <a:extLst>
              <a:ext uri="{FF2B5EF4-FFF2-40B4-BE49-F238E27FC236}">
                <a16:creationId xmlns:a16="http://schemas.microsoft.com/office/drawing/2014/main" id="{A91821EA-980B-989F-EC67-D962E924ED84}"/>
              </a:ext>
            </a:extLst>
          </p:cNvPr>
          <p:cNvSpPr>
            <a:spLocks noGrp="1"/>
          </p:cNvSpPr>
          <p:nvPr>
            <p:ph type="sldNum" sz="quarter" idx="12"/>
          </p:nvPr>
        </p:nvSpPr>
        <p:spPr/>
        <p:txBody>
          <a:bodyPr/>
          <a:lstStyle/>
          <a:p>
            <a:fld id="{F6F8042C-985E-034B-BB41-2A1F3109AE7A}" type="slidenum">
              <a:rPr lang="en-US" smtClean="0"/>
              <a:t>18</a:t>
            </a:fld>
            <a:endParaRPr lang="en-US"/>
          </a:p>
        </p:txBody>
      </p:sp>
      <p:pic>
        <p:nvPicPr>
          <p:cNvPr id="5" name="Picture 4" descr="A picture containing stationary, metalware&#10;&#10;Description automatically generated">
            <a:extLst>
              <a:ext uri="{FF2B5EF4-FFF2-40B4-BE49-F238E27FC236}">
                <a16:creationId xmlns:a16="http://schemas.microsoft.com/office/drawing/2014/main" id="{39F127F8-DABD-896F-EA9A-F26255CBB3B5}"/>
              </a:ext>
            </a:extLst>
          </p:cNvPr>
          <p:cNvPicPr>
            <a:picLocks noChangeAspect="1"/>
          </p:cNvPicPr>
          <p:nvPr/>
        </p:nvPicPr>
        <p:blipFill>
          <a:blip r:embed="rId2"/>
          <a:stretch>
            <a:fillRect/>
          </a:stretch>
        </p:blipFill>
        <p:spPr>
          <a:xfrm>
            <a:off x="1374298" y="1406444"/>
            <a:ext cx="6978869" cy="5234152"/>
          </a:xfrm>
          <a:prstGeom prst="rect">
            <a:avLst/>
          </a:prstGeom>
        </p:spPr>
      </p:pic>
    </p:spTree>
    <p:extLst>
      <p:ext uri="{BB962C8B-B14F-4D97-AF65-F5344CB8AC3E}">
        <p14:creationId xmlns:p14="http://schemas.microsoft.com/office/powerpoint/2010/main" val="2021795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F89A-93B3-234F-9CC4-D9708334389E}"/>
              </a:ext>
            </a:extLst>
          </p:cNvPr>
          <p:cNvSpPr>
            <a:spLocks noGrp="1"/>
          </p:cNvSpPr>
          <p:nvPr>
            <p:ph type="title"/>
          </p:nvPr>
        </p:nvSpPr>
        <p:spPr/>
        <p:txBody>
          <a:bodyPr/>
          <a:lstStyle/>
          <a:p>
            <a:r>
              <a:rPr lang="en-US" dirty="0"/>
              <a:t>Maximum Likelihood Estimate (MLE) for MAF under HWE</a:t>
            </a:r>
          </a:p>
        </p:txBody>
      </p:sp>
      <p:sp>
        <p:nvSpPr>
          <p:cNvPr id="3" name="Content Placeholder 2">
            <a:extLst>
              <a:ext uri="{FF2B5EF4-FFF2-40B4-BE49-F238E27FC236}">
                <a16:creationId xmlns:a16="http://schemas.microsoft.com/office/drawing/2014/main" id="{3EDB2BFD-D9FF-3147-8E90-F9567F74C10A}"/>
              </a:ext>
            </a:extLst>
          </p:cNvPr>
          <p:cNvSpPr>
            <a:spLocks noGrp="1"/>
          </p:cNvSpPr>
          <p:nvPr>
            <p:ph idx="1"/>
          </p:nvPr>
        </p:nvSpPr>
        <p:spPr>
          <a:xfrm>
            <a:off x="628651" y="1847851"/>
            <a:ext cx="7242362" cy="4176431"/>
          </a:xfrm>
        </p:spPr>
        <p:txBody>
          <a:bodyPr/>
          <a:lstStyle/>
          <a:p>
            <a:r>
              <a:rPr lang="en-US" dirty="0"/>
              <a:t>What?</a:t>
            </a:r>
          </a:p>
          <a:p>
            <a:r>
              <a:rPr lang="en-US" dirty="0"/>
              <a:t>Describe the probability of the observed data (i.e. the genotypes) as a function of the parameters (i.e. allele frequency) in a mathematical function/statistical model. </a:t>
            </a:r>
          </a:p>
        </p:txBody>
      </p:sp>
      <p:sp>
        <p:nvSpPr>
          <p:cNvPr id="4" name="Slide Number Placeholder 3">
            <a:extLst>
              <a:ext uri="{FF2B5EF4-FFF2-40B4-BE49-F238E27FC236}">
                <a16:creationId xmlns:a16="http://schemas.microsoft.com/office/drawing/2014/main" id="{DB36FB8E-5867-C34E-B033-08B8F56DDF3F}"/>
              </a:ext>
            </a:extLst>
          </p:cNvPr>
          <p:cNvSpPr>
            <a:spLocks noGrp="1"/>
          </p:cNvSpPr>
          <p:nvPr>
            <p:ph type="sldNum" sz="quarter" idx="12"/>
          </p:nvPr>
        </p:nvSpPr>
        <p:spPr/>
        <p:txBody>
          <a:bodyPr/>
          <a:lstStyle/>
          <a:p>
            <a:fld id="{F6F8042C-985E-034B-BB41-2A1F3109AE7A}" type="slidenum">
              <a:rPr lang="en-US" smtClean="0"/>
              <a:t>19</a:t>
            </a:fld>
            <a:endParaRPr lang="en-US"/>
          </a:p>
        </p:txBody>
      </p:sp>
    </p:spTree>
    <p:extLst>
      <p:ext uri="{BB962C8B-B14F-4D97-AF65-F5344CB8AC3E}">
        <p14:creationId xmlns:p14="http://schemas.microsoft.com/office/powerpoint/2010/main" val="654013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49EE-7195-9741-9BF9-7D22F4F5C185}"/>
              </a:ext>
            </a:extLst>
          </p:cNvPr>
          <p:cNvSpPr>
            <a:spLocks noGrp="1"/>
          </p:cNvSpPr>
          <p:nvPr>
            <p:ph type="title"/>
          </p:nvPr>
        </p:nvSpPr>
        <p:spPr>
          <a:xfrm>
            <a:off x="304800" y="792162"/>
            <a:ext cx="8229600" cy="808038"/>
          </a:xfrm>
        </p:spPr>
        <p:txBody>
          <a:bodyPr>
            <a:normAutofit fontScale="90000"/>
          </a:bodyPr>
          <a:lstStyle/>
          <a:p>
            <a:r>
              <a:rPr lang="en-US" dirty="0"/>
              <a:t>Outline</a:t>
            </a:r>
            <a:br>
              <a:rPr lang="en-US" dirty="0"/>
            </a:br>
            <a:endParaRPr lang="en-US" dirty="0"/>
          </a:p>
        </p:txBody>
      </p:sp>
      <p:sp>
        <p:nvSpPr>
          <p:cNvPr id="3" name="Content Placeholder 2">
            <a:extLst>
              <a:ext uri="{FF2B5EF4-FFF2-40B4-BE49-F238E27FC236}">
                <a16:creationId xmlns:a16="http://schemas.microsoft.com/office/drawing/2014/main" id="{7AA89A68-BD38-964B-8342-ACAC63BA72ED}"/>
              </a:ext>
            </a:extLst>
          </p:cNvPr>
          <p:cNvSpPr>
            <a:spLocks noGrp="1"/>
          </p:cNvSpPr>
          <p:nvPr>
            <p:ph idx="1"/>
          </p:nvPr>
        </p:nvSpPr>
        <p:spPr>
          <a:xfrm>
            <a:off x="457200" y="1600200"/>
            <a:ext cx="8534400" cy="2971800"/>
          </a:xfrm>
        </p:spPr>
        <p:txBody>
          <a:bodyPr/>
          <a:lstStyle/>
          <a:p>
            <a:r>
              <a:rPr lang="en-US" b="1" dirty="0"/>
              <a:t>Genetic Epidemiology</a:t>
            </a:r>
          </a:p>
          <a:p>
            <a:r>
              <a:rPr lang="en-US" b="1" dirty="0"/>
              <a:t>Allele Frequency Estimation</a:t>
            </a:r>
          </a:p>
          <a:p>
            <a:r>
              <a:rPr lang="en-US" b="1" dirty="0"/>
              <a:t>Linkage and linkage disequilibrium</a:t>
            </a:r>
          </a:p>
          <a:p>
            <a:r>
              <a:rPr lang="en-US" b="1" dirty="0"/>
              <a:t>Genome-wide association studies (GWAS)</a:t>
            </a:r>
          </a:p>
          <a:p>
            <a:r>
              <a:rPr lang="en-US" b="1" dirty="0"/>
              <a:t>Challenges with GWAS</a:t>
            </a:r>
          </a:p>
        </p:txBody>
      </p:sp>
    </p:spTree>
    <p:extLst>
      <p:ext uri="{BB962C8B-B14F-4D97-AF65-F5344CB8AC3E}">
        <p14:creationId xmlns:p14="http://schemas.microsoft.com/office/powerpoint/2010/main" val="1560847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F89A-93B3-234F-9CC4-D9708334389E}"/>
              </a:ext>
            </a:extLst>
          </p:cNvPr>
          <p:cNvSpPr>
            <a:spLocks noGrp="1"/>
          </p:cNvSpPr>
          <p:nvPr>
            <p:ph type="title"/>
          </p:nvPr>
        </p:nvSpPr>
        <p:spPr/>
        <p:txBody>
          <a:bodyPr>
            <a:normAutofit/>
          </a:bodyPr>
          <a:lstStyle/>
          <a:p>
            <a:r>
              <a:rPr lang="en-US" dirty="0"/>
              <a:t>Maximum Likelihood Estimate for p under HWE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DB2BFD-D9FF-3147-8E90-F9567F74C10A}"/>
                  </a:ext>
                </a:extLst>
              </p:cNvPr>
              <p:cNvSpPr>
                <a:spLocks noGrp="1"/>
              </p:cNvSpPr>
              <p:nvPr>
                <p:ph idx="1"/>
              </p:nvPr>
            </p:nvSpPr>
            <p:spPr/>
            <p:txBody>
              <a:bodyPr/>
              <a:lstStyle/>
              <a:p>
                <a:r>
                  <a:rPr lang="en-US" b="0" dirty="0">
                    <a:ea typeface="Cambria Math" panose="02040503050406030204" pitchFamily="18" charset="0"/>
                  </a:rPr>
                  <a:t>Likelihood of the data</a:t>
                </a:r>
              </a:p>
              <a:p>
                <a:pPr marL="3429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 </m:t>
                          </m:r>
                        </m:e>
                      </m:d>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r>
                            <m:rPr>
                              <m:sty m:val="p"/>
                            </m:rPr>
                            <a:rPr lang="en-US" b="0" i="0" smtClean="0">
                              <a:latin typeface="Cambria Math" panose="02040503050406030204" pitchFamily="18" charset="0"/>
                              <a:ea typeface="Cambria Math" panose="02040503050406030204" pitchFamily="18" charset="0"/>
                            </a:rPr>
                            <m:t>Pr</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e>
                      </m:nary>
                    </m:oMath>
                  </m:oMathPara>
                </a14:m>
                <a:endParaRPr lang="en-US" dirty="0"/>
              </a:p>
              <a:p>
                <a:pPr marL="342900" lvl="1" indent="0">
                  <a:buNone/>
                </a:pPr>
                <a:r>
                  <a:rPr lang="en-US" dirty="0"/>
                  <a:t>where </a:t>
                </a:r>
                <a14:m>
                  <m:oMath xmlns:m="http://schemas.openxmlformats.org/officeDocument/2006/math">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Pr</m:t>
                        </m:r>
                      </m:fName>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e>
                            <m:r>
                              <a:rPr lang="en-US" i="1">
                                <a:latin typeface="Cambria Math" panose="02040503050406030204" pitchFamily="18" charset="0"/>
                                <a:ea typeface="Cambria Math" panose="02040503050406030204" pitchFamily="18" charset="0"/>
                              </a:rPr>
                              <m:t>𝑝</m:t>
                            </m:r>
                          </m:e>
                        </m:d>
                      </m:e>
                    </m:func>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𝑝</m:t>
                        </m:r>
                      </m:e>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𝑖</m:t>
                            </m:r>
                          </m:sub>
                        </m:sSub>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𝑖</m:t>
                            </m:r>
                          </m:sub>
                        </m:sSub>
                      </m:sup>
                    </m:sSup>
                  </m:oMath>
                </a14:m>
                <a:endParaRPr lang="en-US" dirty="0"/>
              </a:p>
              <a:p>
                <a:endParaRPr lang="en-US" dirty="0">
                  <a:ea typeface="Cambria Math" panose="02040503050406030204" pitchFamily="18" charset="0"/>
                </a:endParaRPr>
              </a:p>
              <a:p>
                <a:r>
                  <a:rPr lang="en-US" dirty="0">
                    <a:ea typeface="Cambria Math" panose="02040503050406030204" pitchFamily="18" charset="0"/>
                  </a:rPr>
                  <a:t>Log-Likelihood of the data</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ℓ</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 </m:t>
                          </m:r>
                        </m:e>
                      </m:d>
                      <m:r>
                        <a:rPr lang="en-US" i="1">
                          <a:latin typeface="Cambria Math" panose="02040503050406030204" pitchFamily="18" charset="0"/>
                          <a:ea typeface="Cambria Math" panose="02040503050406030204" pitchFamily="18" charset="0"/>
                        </a:rPr>
                        <m:t>𝐺</m:t>
                      </m:r>
                      <m:r>
                        <a:rPr lang="en-US"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𝑁</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𝑝</m:t>
                                  </m:r>
                                </m:e>
                              </m:d>
                            </m:e>
                          </m:func>
                          <m:r>
                            <a:rPr lang="en-US" b="0" i="1" smtClean="0">
                              <a:latin typeface="Cambria Math" panose="02040503050406030204" pitchFamily="18" charset="0"/>
                              <a:ea typeface="Cambria Math" panose="02040503050406030204" pitchFamily="18" charset="0"/>
                            </a:rPr>
                            <m:t>+(2 −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log</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 </m:t>
                          </m:r>
                        </m:e>
                      </m:nary>
                    </m:oMath>
                  </m:oMathPara>
                </a14:m>
                <a:br>
                  <a:rPr lang="en-US" b="0" dirty="0">
                    <a:ea typeface="Cambria Math" panose="02040503050406030204" pitchFamily="18" charset="0"/>
                  </a:rPr>
                </a:br>
                <a:endParaRPr lang="en-US" dirty="0">
                  <a:ea typeface="Cambria Math" panose="02040503050406030204" pitchFamily="18" charset="0"/>
                </a:endParaRPr>
              </a:p>
              <a:p>
                <a:pPr marL="342900" lvl="1" indent="0">
                  <a:buNone/>
                </a:pPr>
                <a:endParaRPr lang="en-US" dirty="0"/>
              </a:p>
            </p:txBody>
          </p:sp>
        </mc:Choice>
        <mc:Fallback xmlns="">
          <p:sp>
            <p:nvSpPr>
              <p:cNvPr id="3" name="Content Placeholder 2">
                <a:extLst>
                  <a:ext uri="{FF2B5EF4-FFF2-40B4-BE49-F238E27FC236}">
                    <a16:creationId xmlns:a16="http://schemas.microsoft.com/office/drawing/2014/main" id="{3EDB2BFD-D9FF-3147-8E90-F9567F74C10A}"/>
                  </a:ext>
                </a:extLst>
              </p:cNvPr>
              <p:cNvSpPr>
                <a:spLocks noGrp="1" noRot="1" noChangeAspect="1" noMove="1" noResize="1" noEditPoints="1" noAdjustHandles="1" noChangeArrowheads="1" noChangeShapeType="1" noTextEdit="1"/>
              </p:cNvSpPr>
              <p:nvPr>
                <p:ph idx="1"/>
              </p:nvPr>
            </p:nvSpPr>
            <p:spPr>
              <a:blipFill>
                <a:blip r:embed="rId2"/>
                <a:stretch>
                  <a:fillRect l="-1447" t="-19477" b="-3808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B36FB8E-5867-C34E-B033-08B8F56DDF3F}"/>
              </a:ext>
            </a:extLst>
          </p:cNvPr>
          <p:cNvSpPr>
            <a:spLocks noGrp="1"/>
          </p:cNvSpPr>
          <p:nvPr>
            <p:ph type="sldNum" sz="quarter" idx="12"/>
          </p:nvPr>
        </p:nvSpPr>
        <p:spPr/>
        <p:txBody>
          <a:bodyPr/>
          <a:lstStyle/>
          <a:p>
            <a:fld id="{F6F8042C-985E-034B-BB41-2A1F3109AE7A}" type="slidenum">
              <a:rPr lang="en-US" smtClean="0"/>
              <a:t>20</a:t>
            </a:fld>
            <a:endParaRPr lang="en-US"/>
          </a:p>
        </p:txBody>
      </p:sp>
    </p:spTree>
    <p:extLst>
      <p:ext uri="{BB962C8B-B14F-4D97-AF65-F5344CB8AC3E}">
        <p14:creationId xmlns:p14="http://schemas.microsoft.com/office/powerpoint/2010/main" val="333853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F89A-93B3-234F-9CC4-D9708334389E}"/>
              </a:ext>
            </a:extLst>
          </p:cNvPr>
          <p:cNvSpPr>
            <a:spLocks noGrp="1"/>
          </p:cNvSpPr>
          <p:nvPr>
            <p:ph type="title"/>
          </p:nvPr>
        </p:nvSpPr>
        <p:spPr/>
        <p:txBody>
          <a:bodyPr>
            <a:normAutofit/>
          </a:bodyPr>
          <a:lstStyle/>
          <a:p>
            <a:r>
              <a:rPr lang="en-US" dirty="0"/>
              <a:t>Maximum Likelihood Estimate for p under HWE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DB2BFD-D9FF-3147-8E90-F9567F74C10A}"/>
                  </a:ext>
                </a:extLst>
              </p:cNvPr>
              <p:cNvSpPr>
                <a:spLocks noGrp="1"/>
              </p:cNvSpPr>
              <p:nvPr>
                <p:ph idx="1"/>
              </p:nvPr>
            </p:nvSpPr>
            <p:spPr>
              <a:xfrm>
                <a:off x="628650" y="1690689"/>
                <a:ext cx="8389226" cy="4486274"/>
              </a:xfrm>
            </p:spPr>
            <p:txBody>
              <a:bodyPr>
                <a:normAutofit fontScale="92500"/>
              </a:bodyPr>
              <a:lstStyle/>
              <a:p>
                <a:r>
                  <a:rPr lang="en-US" dirty="0">
                    <a:ea typeface="Cambria Math" panose="02040503050406030204" pitchFamily="18" charset="0"/>
                  </a:rPr>
                  <a:t>Log-Likelihood of the data</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ℓ</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 </m:t>
                          </m:r>
                        </m:e>
                      </m:d>
                      <m:r>
                        <a:rPr lang="en-US" i="1">
                          <a:latin typeface="Cambria Math" panose="02040503050406030204" pitchFamily="18" charset="0"/>
                          <a:ea typeface="Cambria Math" panose="02040503050406030204" pitchFamily="18" charset="0"/>
                        </a:rPr>
                        <m:t>𝐺</m:t>
                      </m:r>
                      <m:r>
                        <a:rPr lang="en-US"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𝑁</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𝑝</m:t>
                                  </m:r>
                                </m:e>
                              </m:d>
                            </m:e>
                          </m:func>
                          <m:r>
                            <a:rPr lang="en-US" b="0" i="1" smtClean="0">
                              <a:latin typeface="Cambria Math" panose="02040503050406030204" pitchFamily="18" charset="0"/>
                              <a:ea typeface="Cambria Math" panose="02040503050406030204" pitchFamily="18" charset="0"/>
                            </a:rPr>
                            <m:t>+(2 −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log</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 </m:t>
                          </m:r>
                        </m:e>
                      </m:nary>
                    </m:oMath>
                  </m:oMathPara>
                </a14:m>
                <a:br>
                  <a:rPr lang="en-US" b="0" dirty="0">
                    <a:ea typeface="Cambria Math" panose="02040503050406030204" pitchFamily="18" charset="0"/>
                  </a:rPr>
                </a:br>
                <a:endParaRPr lang="en-US" dirty="0">
                  <a:ea typeface="Cambria Math" panose="02040503050406030204" pitchFamily="18" charset="0"/>
                </a:endParaRPr>
              </a:p>
              <a:p>
                <a:r>
                  <a:rPr lang="en-US" dirty="0"/>
                  <a:t>Derivative is</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ℓ</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 </m:t>
                              </m:r>
                            </m:e>
                          </m:d>
                          <m:r>
                            <a:rPr lang="en-US" i="1">
                              <a:latin typeface="Cambria Math" panose="02040503050406030204" pitchFamily="18" charset="0"/>
                              <a:ea typeface="Cambria Math" panose="02040503050406030204" pitchFamily="18" charset="0"/>
                            </a:rPr>
                            <m:t>𝐺</m:t>
                          </m:r>
                          <m:r>
                            <a:rPr lang="en-US" i="1">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𝑑𝑝</m:t>
                          </m:r>
                        </m:den>
                      </m:f>
                      <m:r>
                        <a:rPr lang="en-US"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𝑁</m:t>
                          </m:r>
                        </m:sup>
                        <m:e>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den>
                          </m:f>
                        </m:e>
                      </m:nary>
                    </m:oMath>
                  </m:oMathPara>
                </a14:m>
                <a:endParaRPr lang="en-US" dirty="0"/>
              </a:p>
              <a:p>
                <a:pPr marL="0" indent="0">
                  <a:buNone/>
                </a:pPr>
                <a:r>
                  <a:rPr lang="en-US" dirty="0"/>
                  <a:t>Setting equal to 0 and solving for p:</a:t>
                </a:r>
              </a:p>
              <a:p>
                <a:pPr marL="0" indent="0">
                  <a:buNone/>
                </a:pPr>
                <a14:m>
                  <m:oMathPara xmlns:m="http://schemas.openxmlformats.org/officeDocument/2006/math">
                    <m:oMathParaPr>
                      <m:jc m:val="centerGroup"/>
                    </m:oMathParaPr>
                    <m:oMath xmlns:m="http://schemas.openxmlformats.org/officeDocument/2006/math">
                      <m:acc>
                        <m:accPr>
                          <m:chr m:val="̂"/>
                          <m:ctrlPr>
                            <a:rPr lang="en-US" b="0" i="1" dirty="0" smtClean="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𝑝</m:t>
                          </m:r>
                        </m:e>
                      </m:acc>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𝑁</m:t>
                          </m:r>
                        </m:den>
                      </m:f>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𝑁</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11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12</m:t>
                              </m:r>
                            </m:sub>
                          </m:sSub>
                        </m:num>
                        <m:den>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𝑁</m:t>
                          </m:r>
                        </m:den>
                      </m:f>
                    </m:oMath>
                  </m:oMathPara>
                </a14:m>
                <a:endParaRPr lang="en-US" dirty="0"/>
              </a:p>
            </p:txBody>
          </p:sp>
        </mc:Choice>
        <mc:Fallback xmlns="">
          <p:sp>
            <p:nvSpPr>
              <p:cNvPr id="3" name="Content Placeholder 2">
                <a:extLst>
                  <a:ext uri="{FF2B5EF4-FFF2-40B4-BE49-F238E27FC236}">
                    <a16:creationId xmlns:a16="http://schemas.microsoft.com/office/drawing/2014/main" id="{3EDB2BFD-D9FF-3147-8E90-F9567F74C10A}"/>
                  </a:ext>
                </a:extLst>
              </p:cNvPr>
              <p:cNvSpPr>
                <a:spLocks noGrp="1" noRot="1" noChangeAspect="1" noMove="1" noResize="1" noEditPoints="1" noAdjustHandles="1" noChangeArrowheads="1" noChangeShapeType="1" noTextEdit="1"/>
              </p:cNvSpPr>
              <p:nvPr>
                <p:ph idx="1"/>
              </p:nvPr>
            </p:nvSpPr>
            <p:spPr>
              <a:xfrm>
                <a:off x="628650" y="1690689"/>
                <a:ext cx="8389226" cy="4486274"/>
              </a:xfrm>
              <a:blipFill>
                <a:blip r:embed="rId2"/>
                <a:stretch>
                  <a:fillRect l="-1362" t="-21690" b="-4309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B36FB8E-5867-C34E-B033-08B8F56DDF3F}"/>
              </a:ext>
            </a:extLst>
          </p:cNvPr>
          <p:cNvSpPr>
            <a:spLocks noGrp="1"/>
          </p:cNvSpPr>
          <p:nvPr>
            <p:ph type="sldNum" sz="quarter" idx="12"/>
          </p:nvPr>
        </p:nvSpPr>
        <p:spPr/>
        <p:txBody>
          <a:bodyPr/>
          <a:lstStyle/>
          <a:p>
            <a:fld id="{F6F8042C-985E-034B-BB41-2A1F3109AE7A}" type="slidenum">
              <a:rPr lang="en-US" smtClean="0"/>
              <a:t>21</a:t>
            </a:fld>
            <a:endParaRPr lang="en-US"/>
          </a:p>
        </p:txBody>
      </p:sp>
    </p:spTree>
    <p:extLst>
      <p:ext uri="{BB962C8B-B14F-4D97-AF65-F5344CB8AC3E}">
        <p14:creationId xmlns:p14="http://schemas.microsoft.com/office/powerpoint/2010/main" val="10577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530316"/>
            <a:ext cx="9144000" cy="2585323"/>
          </a:xfrm>
          <a:prstGeom prst="rect">
            <a:avLst/>
          </a:prstGeom>
          <a:noFill/>
        </p:spPr>
        <p:txBody>
          <a:bodyPr wrap="square" rtlCol="0">
            <a:spAutoFit/>
          </a:bodyPr>
          <a:lstStyle/>
          <a:p>
            <a:pPr algn="ctr"/>
            <a:r>
              <a:rPr lang="en-US" sz="5400" b="1" dirty="0"/>
              <a:t>Linkage</a:t>
            </a:r>
          </a:p>
          <a:p>
            <a:pPr algn="ctr"/>
            <a:r>
              <a:rPr lang="en-US" sz="5400" b="1" dirty="0"/>
              <a:t>And</a:t>
            </a:r>
          </a:p>
          <a:p>
            <a:pPr algn="ctr"/>
            <a:r>
              <a:rPr lang="en-US" sz="5400" b="1" dirty="0"/>
              <a:t>Linkage Disequilibrium</a:t>
            </a:r>
          </a:p>
        </p:txBody>
      </p:sp>
    </p:spTree>
    <p:extLst>
      <p:ext uri="{BB962C8B-B14F-4D97-AF65-F5344CB8AC3E}">
        <p14:creationId xmlns:p14="http://schemas.microsoft.com/office/powerpoint/2010/main" val="691902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57200" y="1060418"/>
            <a:ext cx="8686800" cy="41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r>
              <a:rPr lang="en-US" sz="2800" dirty="0">
                <a:solidFill>
                  <a:schemeClr val="tx1"/>
                </a:solidFill>
                <a:latin typeface="Neuvarese-BoldItalic" pitchFamily="2" charset="0"/>
              </a:rPr>
              <a:t>Mendel's 1</a:t>
            </a:r>
            <a:r>
              <a:rPr lang="en-US" sz="2800" baseline="30000" dirty="0">
                <a:solidFill>
                  <a:schemeClr val="tx1"/>
                </a:solidFill>
                <a:latin typeface="Neuvarese-BoldItalic" pitchFamily="2" charset="0"/>
              </a:rPr>
              <a:t>st</a:t>
            </a:r>
            <a:r>
              <a:rPr lang="en-US" sz="2800" dirty="0">
                <a:solidFill>
                  <a:schemeClr val="tx1"/>
                </a:solidFill>
                <a:latin typeface="Neuvarese-BoldItalic" pitchFamily="2" charset="0"/>
              </a:rPr>
              <a:t> Law - The Law of Segregation</a:t>
            </a:r>
          </a:p>
          <a:p>
            <a:r>
              <a:rPr lang="en-US" sz="2600" dirty="0">
                <a:solidFill>
                  <a:schemeClr val="tx1"/>
                </a:solidFill>
              </a:rPr>
              <a:t>During gamete formation each member of the allelic pair separates from the other member to form the genetic constitution of the gamete </a:t>
            </a:r>
          </a:p>
          <a:p>
            <a:endParaRPr lang="en-US" sz="2600" dirty="0">
              <a:solidFill>
                <a:schemeClr val="tx1"/>
              </a:solidFill>
            </a:endParaRPr>
          </a:p>
          <a:p>
            <a:r>
              <a:rPr lang="en-US" sz="2800" dirty="0">
                <a:solidFill>
                  <a:schemeClr val="tx1"/>
                </a:solidFill>
                <a:latin typeface="Neuvarese-BoldItalic" pitchFamily="2" charset="0"/>
              </a:rPr>
              <a:t>Mendel's 2</a:t>
            </a:r>
            <a:r>
              <a:rPr lang="en-US" sz="2800" baseline="30000" dirty="0">
                <a:solidFill>
                  <a:schemeClr val="tx1"/>
                </a:solidFill>
                <a:latin typeface="Neuvarese-BoldItalic" pitchFamily="2" charset="0"/>
              </a:rPr>
              <a:t>nd</a:t>
            </a:r>
            <a:r>
              <a:rPr lang="en-US" sz="2800" dirty="0">
                <a:solidFill>
                  <a:schemeClr val="tx1"/>
                </a:solidFill>
                <a:latin typeface="Neuvarese-BoldItalic" pitchFamily="2" charset="0"/>
              </a:rPr>
              <a:t> Law - The Law of Independent Assortment</a:t>
            </a:r>
          </a:p>
          <a:p>
            <a:r>
              <a:rPr lang="en-US" sz="2600" dirty="0">
                <a:solidFill>
                  <a:schemeClr val="tx1"/>
                </a:solidFill>
              </a:rPr>
              <a:t>The segregation of the alleles of one allelic pair is independent of the segregation of the alleles of another allelic pair during gamete formation* </a:t>
            </a:r>
          </a:p>
          <a:p>
            <a:pPr algn="ctr">
              <a:spcBef>
                <a:spcPct val="50000"/>
              </a:spcBef>
            </a:pPr>
            <a:r>
              <a:rPr lang="en-US" sz="2000" dirty="0">
                <a:solidFill>
                  <a:schemeClr val="tx1"/>
                </a:solidFill>
              </a:rPr>
              <a:t>*If they are not close together on the same chromosome</a:t>
            </a:r>
            <a:endParaRPr lang="en-US" sz="2800" dirty="0">
              <a:solidFill>
                <a:schemeClr val="tx1"/>
              </a:solidFill>
            </a:endParaRPr>
          </a:p>
        </p:txBody>
      </p:sp>
      <p:sp>
        <p:nvSpPr>
          <p:cNvPr id="30724" name="Text Box 4"/>
          <p:cNvSpPr txBox="1">
            <a:spLocks noChangeArrowheads="1"/>
          </p:cNvSpPr>
          <p:nvPr/>
        </p:nvSpPr>
        <p:spPr bwMode="auto">
          <a:xfrm>
            <a:off x="533400" y="76200"/>
            <a:ext cx="6248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3200" dirty="0">
                <a:solidFill>
                  <a:schemeClr val="tx1"/>
                </a:solidFill>
                <a:latin typeface="Neuvarese-BoldItalic" pitchFamily="2" charset="0"/>
              </a:rPr>
              <a:t>Mendel’s Laws of Inheritance</a:t>
            </a:r>
          </a:p>
        </p:txBody>
      </p:sp>
      <p:pic>
        <p:nvPicPr>
          <p:cNvPr id="30725" name="Picture 6" descr="mende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35825" y="76200"/>
            <a:ext cx="106997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5" name="Text Box 9"/>
          <p:cNvSpPr txBox="1">
            <a:spLocks noChangeArrowheads="1"/>
          </p:cNvSpPr>
          <p:nvPr/>
        </p:nvSpPr>
        <p:spPr bwMode="auto">
          <a:xfrm>
            <a:off x="228600" y="5312428"/>
            <a:ext cx="868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b="1" dirty="0">
                <a:solidFill>
                  <a:schemeClr val="tx1"/>
                </a:solidFill>
              </a:rPr>
              <a:t>Note</a:t>
            </a:r>
            <a:r>
              <a:rPr lang="en-US" sz="2000" dirty="0">
                <a:solidFill>
                  <a:schemeClr val="tx1"/>
                </a:solidFill>
              </a:rPr>
              <a:t>:  Mendel’s laws are probability models.  Therefore, they are not always correct.</a:t>
            </a:r>
          </a:p>
        </p:txBody>
      </p:sp>
    </p:spTree>
    <p:extLst>
      <p:ext uri="{BB962C8B-B14F-4D97-AF65-F5344CB8AC3E}">
        <p14:creationId xmlns:p14="http://schemas.microsoft.com/office/powerpoint/2010/main" val="4110766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CE37A5AD-8255-444F-A4AE-7E3EE301C3B7}"/>
              </a:ext>
            </a:extLst>
          </p:cNvPr>
          <p:cNvSpPr>
            <a:spLocks noGrp="1"/>
          </p:cNvSpPr>
          <p:nvPr>
            <p:ph idx="1"/>
          </p:nvPr>
        </p:nvSpPr>
        <p:spPr>
          <a:xfrm>
            <a:off x="628650" y="1976601"/>
            <a:ext cx="7886700" cy="3647911"/>
          </a:xfrm>
        </p:spPr>
        <p:txBody>
          <a:bodyPr>
            <a:normAutofit fontScale="77500" lnSpcReduction="20000"/>
          </a:bodyPr>
          <a:lstStyle/>
          <a:p>
            <a:pPr marL="0" indent="0">
              <a:buNone/>
            </a:pPr>
            <a:r>
              <a:rPr lang="en-US" dirty="0"/>
              <a:t>DNA replication -&gt; </a:t>
            </a:r>
            <a:r>
              <a:rPr lang="en-US" b="1" i="1" dirty="0"/>
              <a:t>recombination</a:t>
            </a:r>
            <a:r>
              <a:rPr lang="en-US" dirty="0"/>
              <a:t> -&gt; cell division x2</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1" i="1" dirty="0"/>
          </a:p>
          <a:p>
            <a:pPr marL="0" indent="0">
              <a:buNone/>
            </a:pPr>
            <a:r>
              <a:rPr lang="en-US" b="1" i="1" dirty="0"/>
              <a:t>Does</a:t>
            </a:r>
            <a:r>
              <a:rPr lang="en-US" dirty="0"/>
              <a:t> contribute to genetic variation in a population</a:t>
            </a:r>
          </a:p>
        </p:txBody>
      </p:sp>
      <p:sp>
        <p:nvSpPr>
          <p:cNvPr id="2" name="Title 1">
            <a:extLst>
              <a:ext uri="{FF2B5EF4-FFF2-40B4-BE49-F238E27FC236}">
                <a16:creationId xmlns:a16="http://schemas.microsoft.com/office/drawing/2014/main" id="{DA0D7D48-254D-3541-9778-3A14841994DC}"/>
              </a:ext>
            </a:extLst>
          </p:cNvPr>
          <p:cNvSpPr>
            <a:spLocks noGrp="1"/>
          </p:cNvSpPr>
          <p:nvPr>
            <p:ph type="title"/>
          </p:nvPr>
        </p:nvSpPr>
        <p:spPr/>
        <p:txBody>
          <a:bodyPr>
            <a:normAutofit/>
          </a:bodyPr>
          <a:lstStyle/>
          <a:p>
            <a:r>
              <a:rPr lang="en-US" dirty="0"/>
              <a:t>DNA replicates through mitosis and </a:t>
            </a:r>
            <a:r>
              <a:rPr lang="en-US" b="1" i="1" dirty="0"/>
              <a:t>meiosis</a:t>
            </a:r>
          </a:p>
        </p:txBody>
      </p:sp>
      <p:sp>
        <p:nvSpPr>
          <p:cNvPr id="4" name="Slide Number Placeholder 3">
            <a:extLst>
              <a:ext uri="{FF2B5EF4-FFF2-40B4-BE49-F238E27FC236}">
                <a16:creationId xmlns:a16="http://schemas.microsoft.com/office/drawing/2014/main" id="{45F79EDA-27ED-D142-9EB3-72878AB30E55}"/>
              </a:ext>
            </a:extLst>
          </p:cNvPr>
          <p:cNvSpPr>
            <a:spLocks noGrp="1"/>
          </p:cNvSpPr>
          <p:nvPr>
            <p:ph type="sldNum" sz="quarter" idx="12"/>
          </p:nvPr>
        </p:nvSpPr>
        <p:spPr/>
        <p:txBody>
          <a:bodyPr/>
          <a:lstStyle/>
          <a:p>
            <a:fld id="{F6F8042C-985E-034B-BB41-2A1F3109AE7A}" type="slidenum">
              <a:rPr lang="en-US" smtClean="0"/>
              <a:t>24</a:t>
            </a:fld>
            <a:endParaRPr lang="en-US"/>
          </a:p>
        </p:txBody>
      </p:sp>
      <p:pic>
        <p:nvPicPr>
          <p:cNvPr id="7" name="Picture 6">
            <a:extLst>
              <a:ext uri="{FF2B5EF4-FFF2-40B4-BE49-F238E27FC236}">
                <a16:creationId xmlns:a16="http://schemas.microsoft.com/office/drawing/2014/main" id="{89E1B0D4-19BA-954C-A577-AAF59C3DDB7C}"/>
              </a:ext>
            </a:extLst>
          </p:cNvPr>
          <p:cNvPicPr>
            <a:picLocks noChangeAspect="1"/>
          </p:cNvPicPr>
          <p:nvPr/>
        </p:nvPicPr>
        <p:blipFill>
          <a:blip r:embed="rId2"/>
          <a:stretch>
            <a:fillRect/>
          </a:stretch>
        </p:blipFill>
        <p:spPr>
          <a:xfrm>
            <a:off x="3398743" y="1765466"/>
            <a:ext cx="5288057" cy="3327069"/>
          </a:xfrm>
          <a:prstGeom prst="rect">
            <a:avLst/>
          </a:prstGeom>
        </p:spPr>
      </p:pic>
      <p:sp>
        <p:nvSpPr>
          <p:cNvPr id="8" name="Rectangle 7">
            <a:extLst>
              <a:ext uri="{FF2B5EF4-FFF2-40B4-BE49-F238E27FC236}">
                <a16:creationId xmlns:a16="http://schemas.microsoft.com/office/drawing/2014/main" id="{61869554-E432-1542-B847-FCD431040143}"/>
              </a:ext>
            </a:extLst>
          </p:cNvPr>
          <p:cNvSpPr/>
          <p:nvPr/>
        </p:nvSpPr>
        <p:spPr>
          <a:xfrm>
            <a:off x="7402345" y="5136816"/>
            <a:ext cx="1672253" cy="207749"/>
          </a:xfrm>
          <a:prstGeom prst="rect">
            <a:avLst/>
          </a:prstGeom>
        </p:spPr>
        <p:txBody>
          <a:bodyPr wrap="none">
            <a:spAutoFit/>
          </a:bodyPr>
          <a:lstStyle/>
          <a:p>
            <a:r>
              <a:rPr lang="en-US" sz="750" dirty="0">
                <a:solidFill>
                  <a:srgbClr val="000000"/>
                </a:solidFill>
                <a:latin typeface="Calibri" panose="020F0502020204030204" pitchFamily="34" charset="0"/>
                <a:cs typeface="Calibri" panose="020F0502020204030204" pitchFamily="34" charset="0"/>
              </a:rPr>
              <a:t>https://en.wikipedia.org/wiki/Meiosis</a:t>
            </a:r>
          </a:p>
        </p:txBody>
      </p:sp>
    </p:spTree>
    <p:extLst>
      <p:ext uri="{BB962C8B-B14F-4D97-AF65-F5344CB8AC3E}">
        <p14:creationId xmlns:p14="http://schemas.microsoft.com/office/powerpoint/2010/main" val="3964287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Line 55"/>
          <p:cNvSpPr>
            <a:spLocks noChangeShapeType="1"/>
          </p:cNvSpPr>
          <p:nvPr/>
        </p:nvSpPr>
        <p:spPr bwMode="auto">
          <a:xfrm>
            <a:off x="3810000" y="3302000"/>
            <a:ext cx="838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35" name="Line 56"/>
          <p:cNvSpPr>
            <a:spLocks noChangeShapeType="1"/>
          </p:cNvSpPr>
          <p:nvPr/>
        </p:nvSpPr>
        <p:spPr bwMode="auto">
          <a:xfrm>
            <a:off x="3810000" y="1447800"/>
            <a:ext cx="0" cy="4572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36" name="Line 57"/>
          <p:cNvSpPr>
            <a:spLocks noChangeShapeType="1"/>
          </p:cNvSpPr>
          <p:nvPr/>
        </p:nvSpPr>
        <p:spPr bwMode="auto">
          <a:xfrm>
            <a:off x="5257800" y="1447800"/>
            <a:ext cx="0" cy="4572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37" name="Line 58"/>
          <p:cNvSpPr>
            <a:spLocks noChangeShapeType="1"/>
          </p:cNvSpPr>
          <p:nvPr/>
        </p:nvSpPr>
        <p:spPr bwMode="auto">
          <a:xfrm>
            <a:off x="4648200" y="1447800"/>
            <a:ext cx="6096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38" name="Line 59"/>
          <p:cNvSpPr>
            <a:spLocks noChangeShapeType="1"/>
          </p:cNvSpPr>
          <p:nvPr/>
        </p:nvSpPr>
        <p:spPr bwMode="auto">
          <a:xfrm>
            <a:off x="3810000" y="1447800"/>
            <a:ext cx="838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39" name="Line 60"/>
          <p:cNvSpPr>
            <a:spLocks noChangeShapeType="1"/>
          </p:cNvSpPr>
          <p:nvPr/>
        </p:nvSpPr>
        <p:spPr bwMode="auto">
          <a:xfrm>
            <a:off x="3810000" y="1905000"/>
            <a:ext cx="0" cy="4667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40" name="Line 61"/>
          <p:cNvSpPr>
            <a:spLocks noChangeShapeType="1"/>
          </p:cNvSpPr>
          <p:nvPr/>
        </p:nvSpPr>
        <p:spPr bwMode="auto">
          <a:xfrm>
            <a:off x="5257800" y="1905000"/>
            <a:ext cx="0" cy="4667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41" name="Line 62"/>
          <p:cNvSpPr>
            <a:spLocks noChangeShapeType="1"/>
          </p:cNvSpPr>
          <p:nvPr/>
        </p:nvSpPr>
        <p:spPr bwMode="auto">
          <a:xfrm>
            <a:off x="3810000" y="2371725"/>
            <a:ext cx="0" cy="46513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42" name="Line 63"/>
          <p:cNvSpPr>
            <a:spLocks noChangeShapeType="1"/>
          </p:cNvSpPr>
          <p:nvPr/>
        </p:nvSpPr>
        <p:spPr bwMode="auto">
          <a:xfrm>
            <a:off x="5257800" y="2371725"/>
            <a:ext cx="0" cy="46513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43" name="Line 64"/>
          <p:cNvSpPr>
            <a:spLocks noChangeShapeType="1"/>
          </p:cNvSpPr>
          <p:nvPr/>
        </p:nvSpPr>
        <p:spPr bwMode="auto">
          <a:xfrm>
            <a:off x="3810000" y="2836863"/>
            <a:ext cx="0" cy="46513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44" name="Line 65"/>
          <p:cNvSpPr>
            <a:spLocks noChangeShapeType="1"/>
          </p:cNvSpPr>
          <p:nvPr/>
        </p:nvSpPr>
        <p:spPr bwMode="auto">
          <a:xfrm>
            <a:off x="5257800" y="2836863"/>
            <a:ext cx="0" cy="46513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45" name="Line 66"/>
          <p:cNvSpPr>
            <a:spLocks noChangeShapeType="1"/>
          </p:cNvSpPr>
          <p:nvPr/>
        </p:nvSpPr>
        <p:spPr bwMode="auto">
          <a:xfrm>
            <a:off x="4648200" y="3302000"/>
            <a:ext cx="6096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lstStyle/>
          <a:p>
            <a:endParaRPr lang="en-US"/>
          </a:p>
        </p:txBody>
      </p:sp>
      <p:sp>
        <p:nvSpPr>
          <p:cNvPr id="44046" name="Text Box 71"/>
          <p:cNvSpPr txBox="1">
            <a:spLocks noChangeArrowheads="1"/>
          </p:cNvSpPr>
          <p:nvPr/>
        </p:nvSpPr>
        <p:spPr bwMode="auto">
          <a:xfrm>
            <a:off x="228600" y="822960"/>
            <a:ext cx="86868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573088" indent="-573088">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spcBef>
                <a:spcPct val="50000"/>
              </a:spcBef>
              <a:buFont typeface="Wingdings" panose="05000000000000000000" pitchFamily="2" charset="2"/>
              <a:buChar char="F"/>
            </a:pPr>
            <a:r>
              <a:rPr lang="en-US" sz="2800" dirty="0">
                <a:solidFill>
                  <a:schemeClr val="tx1"/>
                </a:solidFill>
              </a:rPr>
              <a:t>Genes close together on the same chromosome do not pass independently to the next generation</a:t>
            </a:r>
          </a:p>
          <a:p>
            <a:pPr>
              <a:spcBef>
                <a:spcPct val="50000"/>
              </a:spcBef>
              <a:buFont typeface="Wingdings" panose="05000000000000000000" pitchFamily="2" charset="2"/>
              <a:buChar char="F"/>
            </a:pPr>
            <a:r>
              <a:rPr lang="en-US" sz="2800" dirty="0">
                <a:solidFill>
                  <a:schemeClr val="tx1"/>
                </a:solidFill>
              </a:rPr>
              <a:t>Therefore, genes close together violate Mendel’s 2</a:t>
            </a:r>
            <a:r>
              <a:rPr lang="en-US" sz="2800" baseline="30000" dirty="0">
                <a:solidFill>
                  <a:schemeClr val="tx1"/>
                </a:solidFill>
              </a:rPr>
              <a:t>nd</a:t>
            </a:r>
            <a:r>
              <a:rPr lang="en-US" sz="2800" dirty="0">
                <a:solidFill>
                  <a:schemeClr val="tx1"/>
                </a:solidFill>
              </a:rPr>
              <a:t> Law and are called “linked” genes</a:t>
            </a:r>
          </a:p>
          <a:p>
            <a:pPr>
              <a:spcBef>
                <a:spcPct val="50000"/>
              </a:spcBef>
              <a:buFont typeface="Wingdings" panose="05000000000000000000" pitchFamily="2" charset="2"/>
              <a:buChar char="F"/>
            </a:pPr>
            <a:r>
              <a:rPr lang="en-US" sz="2800" dirty="0">
                <a:solidFill>
                  <a:schemeClr val="tx1"/>
                </a:solidFill>
              </a:rPr>
              <a:t>However, they also do not </a:t>
            </a:r>
            <a:r>
              <a:rPr lang="en-US" sz="2800" u="sng" dirty="0">
                <a:solidFill>
                  <a:schemeClr val="tx1"/>
                </a:solidFill>
              </a:rPr>
              <a:t>always</a:t>
            </a:r>
            <a:r>
              <a:rPr lang="en-US" sz="2800" dirty="0">
                <a:solidFill>
                  <a:schemeClr val="tx1"/>
                </a:solidFill>
              </a:rPr>
              <a:t> pass together due to recombination during meiosis</a:t>
            </a:r>
          </a:p>
          <a:p>
            <a:pPr>
              <a:spcBef>
                <a:spcPct val="50000"/>
              </a:spcBef>
              <a:buFont typeface="Wingdings" panose="05000000000000000000" pitchFamily="2" charset="2"/>
              <a:buChar char="F"/>
            </a:pPr>
            <a:r>
              <a:rPr lang="en-US" sz="2800" dirty="0">
                <a:solidFill>
                  <a:schemeClr val="tx1"/>
                </a:solidFill>
              </a:rPr>
              <a:t>Recombination:  an exchange of genetic material between chromosomes.  This process is also called “crossing over”.</a:t>
            </a:r>
          </a:p>
        </p:txBody>
      </p:sp>
      <p:sp>
        <p:nvSpPr>
          <p:cNvPr id="21"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The Concept of Linkage</a:t>
            </a:r>
          </a:p>
        </p:txBody>
      </p:sp>
    </p:spTree>
    <p:extLst>
      <p:ext uri="{BB962C8B-B14F-4D97-AF65-F5344CB8AC3E}">
        <p14:creationId xmlns:p14="http://schemas.microsoft.com/office/powerpoint/2010/main" val="3194670212"/>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952" name="Group 112"/>
          <p:cNvGrpSpPr>
            <a:grpSpLocks/>
          </p:cNvGrpSpPr>
          <p:nvPr/>
        </p:nvGrpSpPr>
        <p:grpSpPr bwMode="auto">
          <a:xfrm>
            <a:off x="152400" y="730940"/>
            <a:ext cx="2543175" cy="5029200"/>
            <a:chOff x="96" y="930"/>
            <a:chExt cx="1602" cy="3168"/>
          </a:xfrm>
        </p:grpSpPr>
        <p:sp>
          <p:nvSpPr>
            <p:cNvPr id="45111" name="Freeform 4"/>
            <p:cNvSpPr>
              <a:spLocks/>
            </p:cNvSpPr>
            <p:nvPr/>
          </p:nvSpPr>
          <p:spPr bwMode="auto">
            <a:xfrm>
              <a:off x="386" y="930"/>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99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112" name="Freeform 5"/>
            <p:cNvSpPr>
              <a:spLocks/>
            </p:cNvSpPr>
            <p:nvPr/>
          </p:nvSpPr>
          <p:spPr bwMode="auto">
            <a:xfrm flipH="1">
              <a:off x="354" y="930"/>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99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113" name="AutoShape 9"/>
            <p:cNvSpPr>
              <a:spLocks noChangeArrowheads="1"/>
            </p:cNvSpPr>
            <p:nvPr/>
          </p:nvSpPr>
          <p:spPr bwMode="auto">
            <a:xfrm>
              <a:off x="546" y="1260"/>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14" name="AutoShape 10"/>
            <p:cNvSpPr>
              <a:spLocks noChangeArrowheads="1"/>
            </p:cNvSpPr>
            <p:nvPr/>
          </p:nvSpPr>
          <p:spPr bwMode="auto">
            <a:xfrm>
              <a:off x="582" y="3330"/>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115" name="AutoShape 11"/>
            <p:cNvSpPr>
              <a:spLocks noChangeArrowheads="1"/>
            </p:cNvSpPr>
            <p:nvPr/>
          </p:nvSpPr>
          <p:spPr bwMode="auto">
            <a:xfrm>
              <a:off x="588" y="3624"/>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16" name="AutoShape 12"/>
            <p:cNvSpPr>
              <a:spLocks noChangeArrowheads="1"/>
            </p:cNvSpPr>
            <p:nvPr/>
          </p:nvSpPr>
          <p:spPr bwMode="auto">
            <a:xfrm>
              <a:off x="330" y="1266"/>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17" name="AutoShape 13"/>
            <p:cNvSpPr>
              <a:spLocks noChangeArrowheads="1"/>
            </p:cNvSpPr>
            <p:nvPr/>
          </p:nvSpPr>
          <p:spPr bwMode="auto">
            <a:xfrm>
              <a:off x="294" y="3336"/>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118" name="AutoShape 14"/>
            <p:cNvSpPr>
              <a:spLocks noChangeArrowheads="1"/>
            </p:cNvSpPr>
            <p:nvPr/>
          </p:nvSpPr>
          <p:spPr bwMode="auto">
            <a:xfrm>
              <a:off x="300" y="3630"/>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19" name="Freeform 15"/>
            <p:cNvSpPr>
              <a:spLocks/>
            </p:cNvSpPr>
            <p:nvPr/>
          </p:nvSpPr>
          <p:spPr bwMode="auto">
            <a:xfrm>
              <a:off x="1148" y="930"/>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120" name="Freeform 16"/>
            <p:cNvSpPr>
              <a:spLocks/>
            </p:cNvSpPr>
            <p:nvPr/>
          </p:nvSpPr>
          <p:spPr bwMode="auto">
            <a:xfrm flipH="1">
              <a:off x="1116" y="930"/>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121" name="AutoShape 17"/>
            <p:cNvSpPr>
              <a:spLocks noChangeArrowheads="1"/>
            </p:cNvSpPr>
            <p:nvPr/>
          </p:nvSpPr>
          <p:spPr bwMode="auto">
            <a:xfrm>
              <a:off x="1308" y="1260"/>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22" name="AutoShape 18"/>
            <p:cNvSpPr>
              <a:spLocks noChangeArrowheads="1"/>
            </p:cNvSpPr>
            <p:nvPr/>
          </p:nvSpPr>
          <p:spPr bwMode="auto">
            <a:xfrm>
              <a:off x="1344" y="3330"/>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123" name="AutoShape 19"/>
            <p:cNvSpPr>
              <a:spLocks noChangeArrowheads="1"/>
            </p:cNvSpPr>
            <p:nvPr/>
          </p:nvSpPr>
          <p:spPr bwMode="auto">
            <a:xfrm>
              <a:off x="1350" y="3624"/>
              <a:ext cx="144" cy="144"/>
            </a:xfrm>
            <a:prstGeom prst="diamond">
              <a:avLst/>
            </a:prstGeom>
            <a:gradFill rotWithShape="0">
              <a:gsLst>
                <a:gs pos="0">
                  <a:srgbClr val="FFFF00"/>
                </a:gs>
                <a:gs pos="50000">
                  <a:srgbClr val="8181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24" name="AutoShape 20"/>
            <p:cNvSpPr>
              <a:spLocks noChangeArrowheads="1"/>
            </p:cNvSpPr>
            <p:nvPr/>
          </p:nvSpPr>
          <p:spPr bwMode="auto">
            <a:xfrm>
              <a:off x="1092" y="1266"/>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25" name="AutoShape 21"/>
            <p:cNvSpPr>
              <a:spLocks noChangeArrowheads="1"/>
            </p:cNvSpPr>
            <p:nvPr/>
          </p:nvSpPr>
          <p:spPr bwMode="auto">
            <a:xfrm>
              <a:off x="1056" y="3336"/>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126" name="AutoShape 22"/>
            <p:cNvSpPr>
              <a:spLocks noChangeArrowheads="1"/>
            </p:cNvSpPr>
            <p:nvPr/>
          </p:nvSpPr>
          <p:spPr bwMode="auto">
            <a:xfrm>
              <a:off x="1062" y="3630"/>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27" name="Text Box 59"/>
            <p:cNvSpPr txBox="1">
              <a:spLocks noChangeArrowheads="1"/>
            </p:cNvSpPr>
            <p:nvPr/>
          </p:nvSpPr>
          <p:spPr bwMode="auto">
            <a:xfrm>
              <a:off x="138" y="120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5128" name="Text Box 60"/>
            <p:cNvSpPr txBox="1">
              <a:spLocks noChangeArrowheads="1"/>
            </p:cNvSpPr>
            <p:nvPr/>
          </p:nvSpPr>
          <p:spPr bwMode="auto">
            <a:xfrm>
              <a:off x="96" y="328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5129" name="Text Box 61"/>
            <p:cNvSpPr txBox="1">
              <a:spLocks noChangeArrowheads="1"/>
            </p:cNvSpPr>
            <p:nvPr/>
          </p:nvSpPr>
          <p:spPr bwMode="auto">
            <a:xfrm>
              <a:off x="108" y="357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45130" name="Text Box 73"/>
            <p:cNvSpPr txBox="1">
              <a:spLocks noChangeArrowheads="1"/>
            </p:cNvSpPr>
            <p:nvPr/>
          </p:nvSpPr>
          <p:spPr bwMode="auto">
            <a:xfrm>
              <a:off x="642" y="120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5131" name="Text Box 74"/>
            <p:cNvSpPr txBox="1">
              <a:spLocks noChangeArrowheads="1"/>
            </p:cNvSpPr>
            <p:nvPr/>
          </p:nvSpPr>
          <p:spPr bwMode="auto">
            <a:xfrm>
              <a:off x="684" y="328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5132" name="Text Box 75"/>
            <p:cNvSpPr txBox="1">
              <a:spLocks noChangeArrowheads="1"/>
            </p:cNvSpPr>
            <p:nvPr/>
          </p:nvSpPr>
          <p:spPr bwMode="auto">
            <a:xfrm>
              <a:off x="696" y="357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45133" name="Text Box 76"/>
            <p:cNvSpPr txBox="1">
              <a:spLocks noChangeArrowheads="1"/>
            </p:cNvSpPr>
            <p:nvPr/>
          </p:nvSpPr>
          <p:spPr bwMode="auto">
            <a:xfrm>
              <a:off x="918" y="120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5134" name="Text Box 77"/>
            <p:cNvSpPr txBox="1">
              <a:spLocks noChangeArrowheads="1"/>
            </p:cNvSpPr>
            <p:nvPr/>
          </p:nvSpPr>
          <p:spPr bwMode="auto">
            <a:xfrm>
              <a:off x="876" y="328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5135" name="Text Box 78"/>
            <p:cNvSpPr txBox="1">
              <a:spLocks noChangeArrowheads="1"/>
            </p:cNvSpPr>
            <p:nvPr/>
          </p:nvSpPr>
          <p:spPr bwMode="auto">
            <a:xfrm>
              <a:off x="888" y="357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45136" name="Text Box 79"/>
            <p:cNvSpPr txBox="1">
              <a:spLocks noChangeArrowheads="1"/>
            </p:cNvSpPr>
            <p:nvPr/>
          </p:nvSpPr>
          <p:spPr bwMode="auto">
            <a:xfrm>
              <a:off x="1404" y="120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5137" name="Text Box 80"/>
            <p:cNvSpPr txBox="1">
              <a:spLocks noChangeArrowheads="1"/>
            </p:cNvSpPr>
            <p:nvPr/>
          </p:nvSpPr>
          <p:spPr bwMode="auto">
            <a:xfrm>
              <a:off x="1446" y="328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5138" name="Text Box 81"/>
            <p:cNvSpPr txBox="1">
              <a:spLocks noChangeArrowheads="1"/>
            </p:cNvSpPr>
            <p:nvPr/>
          </p:nvSpPr>
          <p:spPr bwMode="auto">
            <a:xfrm>
              <a:off x="1458" y="357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grpSp>
      <p:grpSp>
        <p:nvGrpSpPr>
          <p:cNvPr id="35950" name="Group 110"/>
          <p:cNvGrpSpPr>
            <a:grpSpLocks/>
          </p:cNvGrpSpPr>
          <p:nvPr/>
        </p:nvGrpSpPr>
        <p:grpSpPr bwMode="auto">
          <a:xfrm>
            <a:off x="2514600" y="702365"/>
            <a:ext cx="3048000" cy="5076825"/>
            <a:chOff x="1584" y="912"/>
            <a:chExt cx="1920" cy="3198"/>
          </a:xfrm>
        </p:grpSpPr>
        <p:sp>
          <p:nvSpPr>
            <p:cNvPr id="45094" name="Freeform 23"/>
            <p:cNvSpPr>
              <a:spLocks/>
            </p:cNvSpPr>
            <p:nvPr/>
          </p:nvSpPr>
          <p:spPr bwMode="auto">
            <a:xfrm flipH="1">
              <a:off x="2244" y="912"/>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99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95" name="AutoShape 24"/>
            <p:cNvSpPr>
              <a:spLocks noChangeArrowheads="1"/>
            </p:cNvSpPr>
            <p:nvPr/>
          </p:nvSpPr>
          <p:spPr bwMode="auto">
            <a:xfrm>
              <a:off x="2436" y="1242"/>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96" name="AutoShape 25"/>
            <p:cNvSpPr>
              <a:spLocks noChangeArrowheads="1"/>
            </p:cNvSpPr>
            <p:nvPr/>
          </p:nvSpPr>
          <p:spPr bwMode="auto">
            <a:xfrm>
              <a:off x="2184" y="3318"/>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097" name="AutoShape 26"/>
            <p:cNvSpPr>
              <a:spLocks noChangeArrowheads="1"/>
            </p:cNvSpPr>
            <p:nvPr/>
          </p:nvSpPr>
          <p:spPr bwMode="auto">
            <a:xfrm>
              <a:off x="2190" y="3612"/>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98" name="Freeform 27"/>
            <p:cNvSpPr>
              <a:spLocks/>
            </p:cNvSpPr>
            <p:nvPr/>
          </p:nvSpPr>
          <p:spPr bwMode="auto">
            <a:xfrm>
              <a:off x="3156" y="912"/>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99" name="AutoShape 28"/>
            <p:cNvSpPr>
              <a:spLocks noChangeArrowheads="1"/>
            </p:cNvSpPr>
            <p:nvPr/>
          </p:nvSpPr>
          <p:spPr bwMode="auto">
            <a:xfrm>
              <a:off x="3100" y="1248"/>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00" name="AutoShape 29"/>
            <p:cNvSpPr>
              <a:spLocks noChangeArrowheads="1"/>
            </p:cNvSpPr>
            <p:nvPr/>
          </p:nvSpPr>
          <p:spPr bwMode="auto">
            <a:xfrm>
              <a:off x="3360" y="3318"/>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101" name="AutoShape 30"/>
            <p:cNvSpPr>
              <a:spLocks noChangeArrowheads="1"/>
            </p:cNvSpPr>
            <p:nvPr/>
          </p:nvSpPr>
          <p:spPr bwMode="auto">
            <a:xfrm>
              <a:off x="3354" y="3612"/>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02" name="Freeform 31"/>
            <p:cNvSpPr>
              <a:spLocks/>
            </p:cNvSpPr>
            <p:nvPr/>
          </p:nvSpPr>
          <p:spPr bwMode="auto">
            <a:xfrm>
              <a:off x="2231" y="912"/>
              <a:ext cx="864" cy="3198"/>
            </a:xfrm>
            <a:custGeom>
              <a:avLst/>
              <a:gdLst>
                <a:gd name="T0" fmla="*/ 85 w 883"/>
                <a:gd name="T1" fmla="*/ 0 h 3198"/>
                <a:gd name="T2" fmla="*/ 85 w 883"/>
                <a:gd name="T3" fmla="*/ 1152 h 3198"/>
                <a:gd name="T4" fmla="*/ 594 w 883"/>
                <a:gd name="T5" fmla="*/ 1752 h 3198"/>
                <a:gd name="T6" fmla="*/ 864 w 883"/>
                <a:gd name="T7" fmla="*/ 3198 h 3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3" h="3198">
                  <a:moveTo>
                    <a:pt x="87" y="0"/>
                  </a:moveTo>
                  <a:cubicBezTo>
                    <a:pt x="69" y="424"/>
                    <a:pt x="0" y="860"/>
                    <a:pt x="87" y="1152"/>
                  </a:cubicBezTo>
                  <a:cubicBezTo>
                    <a:pt x="174" y="1444"/>
                    <a:pt x="474" y="1411"/>
                    <a:pt x="607" y="1752"/>
                  </a:cubicBezTo>
                  <a:cubicBezTo>
                    <a:pt x="740" y="2093"/>
                    <a:pt x="825" y="2897"/>
                    <a:pt x="883" y="3198"/>
                  </a:cubicBezTo>
                </a:path>
              </a:pathLst>
            </a:custGeom>
            <a:noFill/>
            <a:ln w="76200">
              <a:solidFill>
                <a:srgbClr val="99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103" name="AutoShape 34"/>
            <p:cNvSpPr>
              <a:spLocks noChangeArrowheads="1"/>
            </p:cNvSpPr>
            <p:nvPr/>
          </p:nvSpPr>
          <p:spPr bwMode="auto">
            <a:xfrm>
              <a:off x="2220" y="1248"/>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04" name="Freeform 35"/>
            <p:cNvSpPr>
              <a:spLocks/>
            </p:cNvSpPr>
            <p:nvPr/>
          </p:nvSpPr>
          <p:spPr bwMode="auto">
            <a:xfrm flipH="1">
              <a:off x="2580" y="912"/>
              <a:ext cx="864" cy="3198"/>
            </a:xfrm>
            <a:custGeom>
              <a:avLst/>
              <a:gdLst>
                <a:gd name="T0" fmla="*/ 85 w 883"/>
                <a:gd name="T1" fmla="*/ 0 h 3198"/>
                <a:gd name="T2" fmla="*/ 85 w 883"/>
                <a:gd name="T3" fmla="*/ 1152 h 3198"/>
                <a:gd name="T4" fmla="*/ 594 w 883"/>
                <a:gd name="T5" fmla="*/ 1752 h 3198"/>
                <a:gd name="T6" fmla="*/ 864 w 883"/>
                <a:gd name="T7" fmla="*/ 3198 h 3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3" h="3198">
                  <a:moveTo>
                    <a:pt x="87" y="0"/>
                  </a:moveTo>
                  <a:cubicBezTo>
                    <a:pt x="69" y="424"/>
                    <a:pt x="0" y="860"/>
                    <a:pt x="87" y="1152"/>
                  </a:cubicBezTo>
                  <a:cubicBezTo>
                    <a:pt x="174" y="1444"/>
                    <a:pt x="474" y="1411"/>
                    <a:pt x="607" y="1752"/>
                  </a:cubicBezTo>
                  <a:cubicBezTo>
                    <a:pt x="740" y="2093"/>
                    <a:pt x="825" y="2897"/>
                    <a:pt x="883" y="3198"/>
                  </a:cubicBezTo>
                </a:path>
              </a:pathLst>
            </a:custGeom>
            <a:noFill/>
            <a:ln w="7620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105" name="AutoShape 32"/>
            <p:cNvSpPr>
              <a:spLocks noChangeArrowheads="1"/>
            </p:cNvSpPr>
            <p:nvPr/>
          </p:nvSpPr>
          <p:spPr bwMode="auto">
            <a:xfrm>
              <a:off x="2616" y="3312"/>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106" name="AutoShape 33"/>
            <p:cNvSpPr>
              <a:spLocks noChangeArrowheads="1"/>
            </p:cNvSpPr>
            <p:nvPr/>
          </p:nvSpPr>
          <p:spPr bwMode="auto">
            <a:xfrm>
              <a:off x="2562" y="3606"/>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07" name="AutoShape 36"/>
            <p:cNvSpPr>
              <a:spLocks noChangeArrowheads="1"/>
            </p:cNvSpPr>
            <p:nvPr/>
          </p:nvSpPr>
          <p:spPr bwMode="auto">
            <a:xfrm>
              <a:off x="3306" y="1248"/>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08" name="AutoShape 57"/>
            <p:cNvSpPr>
              <a:spLocks noChangeArrowheads="1"/>
            </p:cNvSpPr>
            <p:nvPr/>
          </p:nvSpPr>
          <p:spPr bwMode="auto">
            <a:xfrm>
              <a:off x="2910" y="3324"/>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109" name="AutoShape 58"/>
            <p:cNvSpPr>
              <a:spLocks noChangeArrowheads="1"/>
            </p:cNvSpPr>
            <p:nvPr/>
          </p:nvSpPr>
          <p:spPr bwMode="auto">
            <a:xfrm>
              <a:off x="2952" y="3618"/>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110" name="AutoShape 106"/>
            <p:cNvSpPr>
              <a:spLocks noChangeArrowheads="1"/>
            </p:cNvSpPr>
            <p:nvPr/>
          </p:nvSpPr>
          <p:spPr bwMode="auto">
            <a:xfrm>
              <a:off x="1584" y="2016"/>
              <a:ext cx="672" cy="672"/>
            </a:xfrm>
            <a:prstGeom prst="rightArrow">
              <a:avLst>
                <a:gd name="adj1" fmla="val 50000"/>
                <a:gd name="adj2" fmla="val 46431"/>
              </a:avLst>
            </a:prstGeom>
            <a:gradFill rotWithShape="0">
              <a:gsLst>
                <a:gs pos="0">
                  <a:srgbClr val="E5EFEF"/>
                </a:gs>
                <a:gs pos="50000">
                  <a:srgbClr val="2E507A"/>
                </a:gs>
                <a:gs pos="100000">
                  <a:srgbClr val="E5EFEF"/>
                </a:gs>
              </a:gsLst>
              <a:lin ang="5400000" scaled="1"/>
            </a:gra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951" name="Group 111"/>
          <p:cNvGrpSpPr>
            <a:grpSpLocks/>
          </p:cNvGrpSpPr>
          <p:nvPr/>
        </p:nvGrpSpPr>
        <p:grpSpPr bwMode="auto">
          <a:xfrm>
            <a:off x="5715000" y="730940"/>
            <a:ext cx="3381375" cy="5038725"/>
            <a:chOff x="3600" y="930"/>
            <a:chExt cx="2130" cy="3174"/>
          </a:xfrm>
        </p:grpSpPr>
        <p:sp>
          <p:nvSpPr>
            <p:cNvPr id="45063" name="Line 54"/>
            <p:cNvSpPr>
              <a:spLocks noChangeShapeType="1"/>
            </p:cNvSpPr>
            <p:nvPr/>
          </p:nvSpPr>
          <p:spPr bwMode="auto">
            <a:xfrm>
              <a:off x="5166" y="3090"/>
              <a:ext cx="0" cy="1008"/>
            </a:xfrm>
            <a:prstGeom prst="line">
              <a:avLst/>
            </a:prstGeom>
            <a:noFill/>
            <a:ln w="76200">
              <a:solidFill>
                <a:srgbClr val="99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4" name="Freeform 37"/>
            <p:cNvSpPr>
              <a:spLocks/>
            </p:cNvSpPr>
            <p:nvPr/>
          </p:nvSpPr>
          <p:spPr bwMode="auto">
            <a:xfrm>
              <a:off x="4412" y="930"/>
              <a:ext cx="289" cy="2178"/>
            </a:xfrm>
            <a:custGeom>
              <a:avLst/>
              <a:gdLst>
                <a:gd name="T0" fmla="*/ 36 w 289"/>
                <a:gd name="T1" fmla="*/ 0 h 2178"/>
                <a:gd name="T2" fmla="*/ 36 w 289"/>
                <a:gd name="T3" fmla="*/ 1152 h 2178"/>
                <a:gd name="T4" fmla="*/ 250 w 289"/>
                <a:gd name="T5" fmla="*/ 1824 h 2178"/>
                <a:gd name="T6" fmla="*/ 268 w 289"/>
                <a:gd name="T7" fmla="*/ 2178 h 21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9" h="2178">
                  <a:moveTo>
                    <a:pt x="36" y="0"/>
                  </a:moveTo>
                  <a:cubicBezTo>
                    <a:pt x="18" y="424"/>
                    <a:pt x="0" y="848"/>
                    <a:pt x="36" y="1152"/>
                  </a:cubicBezTo>
                  <a:cubicBezTo>
                    <a:pt x="71" y="1456"/>
                    <a:pt x="211" y="1653"/>
                    <a:pt x="250" y="1824"/>
                  </a:cubicBezTo>
                  <a:cubicBezTo>
                    <a:pt x="289" y="1995"/>
                    <a:pt x="264" y="2104"/>
                    <a:pt x="268" y="2178"/>
                  </a:cubicBezTo>
                </a:path>
              </a:pathLst>
            </a:custGeom>
            <a:noFill/>
            <a:ln w="76200">
              <a:solidFill>
                <a:srgbClr val="99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5" name="Freeform 38"/>
            <p:cNvSpPr>
              <a:spLocks/>
            </p:cNvSpPr>
            <p:nvPr/>
          </p:nvSpPr>
          <p:spPr bwMode="auto">
            <a:xfrm flipH="1">
              <a:off x="4380" y="930"/>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99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6" name="AutoShape 39"/>
            <p:cNvSpPr>
              <a:spLocks noChangeArrowheads="1"/>
            </p:cNvSpPr>
            <p:nvPr/>
          </p:nvSpPr>
          <p:spPr bwMode="auto">
            <a:xfrm>
              <a:off x="4572" y="1260"/>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67" name="AutoShape 42"/>
            <p:cNvSpPr>
              <a:spLocks noChangeArrowheads="1"/>
            </p:cNvSpPr>
            <p:nvPr/>
          </p:nvSpPr>
          <p:spPr bwMode="auto">
            <a:xfrm>
              <a:off x="4356" y="1266"/>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68" name="AutoShape 43"/>
            <p:cNvSpPr>
              <a:spLocks noChangeArrowheads="1"/>
            </p:cNvSpPr>
            <p:nvPr/>
          </p:nvSpPr>
          <p:spPr bwMode="auto">
            <a:xfrm>
              <a:off x="4320" y="3336"/>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069" name="AutoShape 44"/>
            <p:cNvSpPr>
              <a:spLocks noChangeArrowheads="1"/>
            </p:cNvSpPr>
            <p:nvPr/>
          </p:nvSpPr>
          <p:spPr bwMode="auto">
            <a:xfrm>
              <a:off x="4326" y="3630"/>
              <a:ext cx="144" cy="144"/>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70" name="Freeform 45"/>
            <p:cNvSpPr>
              <a:spLocks/>
            </p:cNvSpPr>
            <p:nvPr/>
          </p:nvSpPr>
          <p:spPr bwMode="auto">
            <a:xfrm>
              <a:off x="5192" y="930"/>
              <a:ext cx="288" cy="3168"/>
            </a:xfrm>
            <a:custGeom>
              <a:avLst/>
              <a:gdLst>
                <a:gd name="T0" fmla="*/ 36 w 904"/>
                <a:gd name="T1" fmla="*/ 0 h 3168"/>
                <a:gd name="T2" fmla="*/ 36 w 904"/>
                <a:gd name="T3" fmla="*/ 1152 h 3168"/>
                <a:gd name="T4" fmla="*/ 250 w 904"/>
                <a:gd name="T5" fmla="*/ 1824 h 3168"/>
                <a:gd name="T6" fmla="*/ 265 w 904"/>
                <a:gd name="T7" fmla="*/ 3168 h 3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4" h="3168">
                  <a:moveTo>
                    <a:pt x="112" y="0"/>
                  </a:moveTo>
                  <a:cubicBezTo>
                    <a:pt x="56" y="424"/>
                    <a:pt x="0" y="848"/>
                    <a:pt x="112" y="1152"/>
                  </a:cubicBezTo>
                  <a:cubicBezTo>
                    <a:pt x="224" y="1456"/>
                    <a:pt x="664" y="1488"/>
                    <a:pt x="784" y="1824"/>
                  </a:cubicBezTo>
                  <a:cubicBezTo>
                    <a:pt x="904" y="2160"/>
                    <a:pt x="868" y="2664"/>
                    <a:pt x="832" y="3168"/>
                  </a:cubicBezTo>
                </a:path>
              </a:pathLst>
            </a:custGeom>
            <a:noFill/>
            <a:ln w="7620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71" name="Freeform 46"/>
            <p:cNvSpPr>
              <a:spLocks/>
            </p:cNvSpPr>
            <p:nvPr/>
          </p:nvSpPr>
          <p:spPr bwMode="auto">
            <a:xfrm>
              <a:off x="5157" y="930"/>
              <a:ext cx="291" cy="2166"/>
            </a:xfrm>
            <a:custGeom>
              <a:avLst/>
              <a:gdLst>
                <a:gd name="T0" fmla="*/ 255 w 291"/>
                <a:gd name="T1" fmla="*/ 0 h 2166"/>
                <a:gd name="T2" fmla="*/ 255 w 291"/>
                <a:gd name="T3" fmla="*/ 1152 h 2166"/>
                <a:gd name="T4" fmla="*/ 41 w 291"/>
                <a:gd name="T5" fmla="*/ 1824 h 2166"/>
                <a:gd name="T6" fmla="*/ 9 w 291"/>
                <a:gd name="T7" fmla="*/ 2166 h 21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1" h="2166">
                  <a:moveTo>
                    <a:pt x="255" y="0"/>
                  </a:moveTo>
                  <a:cubicBezTo>
                    <a:pt x="273" y="424"/>
                    <a:pt x="291" y="848"/>
                    <a:pt x="255" y="1152"/>
                  </a:cubicBezTo>
                  <a:cubicBezTo>
                    <a:pt x="220" y="1456"/>
                    <a:pt x="82" y="1655"/>
                    <a:pt x="41" y="1824"/>
                  </a:cubicBezTo>
                  <a:cubicBezTo>
                    <a:pt x="0" y="1993"/>
                    <a:pt x="16" y="2095"/>
                    <a:pt x="9" y="2166"/>
                  </a:cubicBezTo>
                </a:path>
              </a:pathLst>
            </a:custGeom>
            <a:noFill/>
            <a:ln w="7620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72" name="AutoShape 47"/>
            <p:cNvSpPr>
              <a:spLocks noChangeArrowheads="1"/>
            </p:cNvSpPr>
            <p:nvPr/>
          </p:nvSpPr>
          <p:spPr bwMode="auto">
            <a:xfrm>
              <a:off x="5352" y="1260"/>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73" name="AutoShape 48"/>
            <p:cNvSpPr>
              <a:spLocks noChangeArrowheads="1"/>
            </p:cNvSpPr>
            <p:nvPr/>
          </p:nvSpPr>
          <p:spPr bwMode="auto">
            <a:xfrm>
              <a:off x="5388" y="3330"/>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074" name="AutoShape 49"/>
            <p:cNvSpPr>
              <a:spLocks noChangeArrowheads="1"/>
            </p:cNvSpPr>
            <p:nvPr/>
          </p:nvSpPr>
          <p:spPr bwMode="auto">
            <a:xfrm>
              <a:off x="5394" y="3624"/>
              <a:ext cx="144" cy="144"/>
            </a:xfrm>
            <a:prstGeom prst="diamond">
              <a:avLst/>
            </a:prstGeom>
            <a:gradFill rotWithShape="0">
              <a:gsLst>
                <a:gs pos="0">
                  <a:srgbClr val="FFFF00"/>
                </a:gs>
                <a:gs pos="50000">
                  <a:srgbClr val="8181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75" name="AutoShape 50"/>
            <p:cNvSpPr>
              <a:spLocks noChangeArrowheads="1"/>
            </p:cNvSpPr>
            <p:nvPr/>
          </p:nvSpPr>
          <p:spPr bwMode="auto">
            <a:xfrm>
              <a:off x="5136" y="1266"/>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76" name="AutoShape 51"/>
            <p:cNvSpPr>
              <a:spLocks noChangeArrowheads="1"/>
            </p:cNvSpPr>
            <p:nvPr/>
          </p:nvSpPr>
          <p:spPr bwMode="auto">
            <a:xfrm>
              <a:off x="5094" y="3336"/>
              <a:ext cx="144" cy="144"/>
            </a:xfrm>
            <a:prstGeom prst="diamond">
              <a:avLst/>
            </a:prstGeom>
            <a:gradFill rotWithShape="0">
              <a:gsLst>
                <a:gs pos="0">
                  <a:srgbClr val="FF3300"/>
                </a:gs>
                <a:gs pos="50000">
                  <a:srgbClr val="FF997F"/>
                </a:gs>
                <a:gs pos="100000">
                  <a:srgbClr val="FF33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077" name="AutoShape 52"/>
            <p:cNvSpPr>
              <a:spLocks noChangeArrowheads="1"/>
            </p:cNvSpPr>
            <p:nvPr/>
          </p:nvSpPr>
          <p:spPr bwMode="auto">
            <a:xfrm>
              <a:off x="5094" y="3630"/>
              <a:ext cx="144" cy="144"/>
            </a:xfrm>
            <a:prstGeom prst="diamond">
              <a:avLst/>
            </a:prstGeom>
            <a:gradFill rotWithShape="0">
              <a:gsLst>
                <a:gs pos="0">
                  <a:srgbClr val="FF0000"/>
                </a:gs>
                <a:gs pos="50000">
                  <a:srgbClr val="FF7F7F"/>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78" name="Line 53"/>
            <p:cNvSpPr>
              <a:spLocks noChangeShapeType="1"/>
            </p:cNvSpPr>
            <p:nvPr/>
          </p:nvSpPr>
          <p:spPr bwMode="auto">
            <a:xfrm>
              <a:off x="4680" y="3096"/>
              <a:ext cx="0" cy="1008"/>
            </a:xfrm>
            <a:prstGeom prst="line">
              <a:avLst/>
            </a:prstGeom>
            <a:noFill/>
            <a:ln w="7620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79" name="AutoShape 40"/>
            <p:cNvSpPr>
              <a:spLocks noChangeArrowheads="1"/>
            </p:cNvSpPr>
            <p:nvPr/>
          </p:nvSpPr>
          <p:spPr bwMode="auto">
            <a:xfrm>
              <a:off x="4608" y="3330"/>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5080" name="AutoShape 41"/>
            <p:cNvSpPr>
              <a:spLocks noChangeArrowheads="1"/>
            </p:cNvSpPr>
            <p:nvPr/>
          </p:nvSpPr>
          <p:spPr bwMode="auto">
            <a:xfrm>
              <a:off x="4608" y="3624"/>
              <a:ext cx="144" cy="144"/>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81" name="Text Box 94"/>
            <p:cNvSpPr txBox="1">
              <a:spLocks noChangeArrowheads="1"/>
            </p:cNvSpPr>
            <p:nvPr/>
          </p:nvSpPr>
          <p:spPr bwMode="auto">
            <a:xfrm>
              <a:off x="4170" y="120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5082" name="Text Box 95"/>
            <p:cNvSpPr txBox="1">
              <a:spLocks noChangeArrowheads="1"/>
            </p:cNvSpPr>
            <p:nvPr/>
          </p:nvSpPr>
          <p:spPr bwMode="auto">
            <a:xfrm>
              <a:off x="4128" y="328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5083" name="Text Box 96"/>
            <p:cNvSpPr txBox="1">
              <a:spLocks noChangeArrowheads="1"/>
            </p:cNvSpPr>
            <p:nvPr/>
          </p:nvSpPr>
          <p:spPr bwMode="auto">
            <a:xfrm>
              <a:off x="4140" y="357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45084" name="Text Box 97"/>
            <p:cNvSpPr txBox="1">
              <a:spLocks noChangeArrowheads="1"/>
            </p:cNvSpPr>
            <p:nvPr/>
          </p:nvSpPr>
          <p:spPr bwMode="auto">
            <a:xfrm>
              <a:off x="4674" y="120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5085" name="Text Box 98"/>
            <p:cNvSpPr txBox="1">
              <a:spLocks noChangeArrowheads="1"/>
            </p:cNvSpPr>
            <p:nvPr/>
          </p:nvSpPr>
          <p:spPr bwMode="auto">
            <a:xfrm>
              <a:off x="4716" y="328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5086" name="Text Box 99"/>
            <p:cNvSpPr txBox="1">
              <a:spLocks noChangeArrowheads="1"/>
            </p:cNvSpPr>
            <p:nvPr/>
          </p:nvSpPr>
          <p:spPr bwMode="auto">
            <a:xfrm>
              <a:off x="4728" y="357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45087" name="Text Box 100"/>
            <p:cNvSpPr txBox="1">
              <a:spLocks noChangeArrowheads="1"/>
            </p:cNvSpPr>
            <p:nvPr/>
          </p:nvSpPr>
          <p:spPr bwMode="auto">
            <a:xfrm>
              <a:off x="4950" y="120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5088" name="Text Box 101"/>
            <p:cNvSpPr txBox="1">
              <a:spLocks noChangeArrowheads="1"/>
            </p:cNvSpPr>
            <p:nvPr/>
          </p:nvSpPr>
          <p:spPr bwMode="auto">
            <a:xfrm>
              <a:off x="4908" y="328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5089" name="Text Box 102"/>
            <p:cNvSpPr txBox="1">
              <a:spLocks noChangeArrowheads="1"/>
            </p:cNvSpPr>
            <p:nvPr/>
          </p:nvSpPr>
          <p:spPr bwMode="auto">
            <a:xfrm>
              <a:off x="4920" y="357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45090" name="Text Box 103"/>
            <p:cNvSpPr txBox="1">
              <a:spLocks noChangeArrowheads="1"/>
            </p:cNvSpPr>
            <p:nvPr/>
          </p:nvSpPr>
          <p:spPr bwMode="auto">
            <a:xfrm>
              <a:off x="5436" y="120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5091" name="Text Box 104"/>
            <p:cNvSpPr txBox="1">
              <a:spLocks noChangeArrowheads="1"/>
            </p:cNvSpPr>
            <p:nvPr/>
          </p:nvSpPr>
          <p:spPr bwMode="auto">
            <a:xfrm>
              <a:off x="5478" y="328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5092" name="Text Box 105"/>
            <p:cNvSpPr txBox="1">
              <a:spLocks noChangeArrowheads="1"/>
            </p:cNvSpPr>
            <p:nvPr/>
          </p:nvSpPr>
          <p:spPr bwMode="auto">
            <a:xfrm>
              <a:off x="5490" y="357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45093" name="AutoShape 108"/>
            <p:cNvSpPr>
              <a:spLocks noChangeArrowheads="1"/>
            </p:cNvSpPr>
            <p:nvPr/>
          </p:nvSpPr>
          <p:spPr bwMode="auto">
            <a:xfrm>
              <a:off x="3600" y="2016"/>
              <a:ext cx="672" cy="672"/>
            </a:xfrm>
            <a:prstGeom prst="rightArrow">
              <a:avLst>
                <a:gd name="adj1" fmla="val 50000"/>
                <a:gd name="adj2" fmla="val 46431"/>
              </a:avLst>
            </a:prstGeom>
            <a:gradFill rotWithShape="0">
              <a:gsLst>
                <a:gs pos="0">
                  <a:srgbClr val="E5EFEF"/>
                </a:gs>
                <a:gs pos="50000">
                  <a:srgbClr val="2E507A"/>
                </a:gs>
                <a:gs pos="100000">
                  <a:srgbClr val="E5EFEF"/>
                </a:gs>
              </a:gsLst>
              <a:lin ang="5400000" scaled="1"/>
            </a:gra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5"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The Concept of Linkage</a:t>
            </a:r>
          </a:p>
        </p:txBody>
      </p:sp>
    </p:spTree>
    <p:extLst>
      <p:ext uri="{BB962C8B-B14F-4D97-AF65-F5344CB8AC3E}">
        <p14:creationId xmlns:p14="http://schemas.microsoft.com/office/powerpoint/2010/main" val="350486353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5952"/>
                                        </p:tgtEl>
                                        <p:attrNameLst>
                                          <p:attrName>style.visibility</p:attrName>
                                        </p:attrNameLst>
                                      </p:cBhvr>
                                      <p:to>
                                        <p:strVal val="visible"/>
                                      </p:to>
                                    </p:set>
                                    <p:animEffect transition="in" filter="wipe(up)">
                                      <p:cBhvr>
                                        <p:cTn id="7" dur="500"/>
                                        <p:tgtEl>
                                          <p:spTgt spid="359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5950"/>
                                        </p:tgtEl>
                                        <p:attrNameLst>
                                          <p:attrName>style.visibility</p:attrName>
                                        </p:attrNameLst>
                                      </p:cBhvr>
                                      <p:to>
                                        <p:strVal val="visible"/>
                                      </p:to>
                                    </p:set>
                                    <p:animEffect transition="in" filter="wipe(left)">
                                      <p:cBhvr>
                                        <p:cTn id="12" dur="500"/>
                                        <p:tgtEl>
                                          <p:spTgt spid="359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5951"/>
                                        </p:tgtEl>
                                        <p:attrNameLst>
                                          <p:attrName>style.visibility</p:attrName>
                                        </p:attrNameLst>
                                      </p:cBhvr>
                                      <p:to>
                                        <p:strVal val="visible"/>
                                      </p:to>
                                    </p:set>
                                    <p:animEffect transition="in" filter="wipe(left)">
                                      <p:cBhvr>
                                        <p:cTn id="17" dur="500"/>
                                        <p:tgtEl>
                                          <p:spTgt spid="35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Line 24"/>
          <p:cNvSpPr>
            <a:spLocks noChangeShapeType="1"/>
          </p:cNvSpPr>
          <p:nvPr/>
        </p:nvSpPr>
        <p:spPr bwMode="auto">
          <a:xfrm>
            <a:off x="1905000" y="1524000"/>
            <a:ext cx="0" cy="4953000"/>
          </a:xfrm>
          <a:prstGeom prst="line">
            <a:avLst/>
          </a:prstGeom>
          <a:noFill/>
          <a:ln w="76200">
            <a:solidFill>
              <a:srgbClr val="99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083" name="Line 25"/>
          <p:cNvSpPr>
            <a:spLocks noChangeShapeType="1"/>
          </p:cNvSpPr>
          <p:nvPr/>
        </p:nvSpPr>
        <p:spPr bwMode="auto">
          <a:xfrm>
            <a:off x="5419725" y="1524000"/>
            <a:ext cx="0" cy="4953000"/>
          </a:xfrm>
          <a:prstGeom prst="line">
            <a:avLst/>
          </a:prstGeom>
          <a:noFill/>
          <a:ln w="7620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084" name="Line 26"/>
          <p:cNvSpPr>
            <a:spLocks noChangeShapeType="1"/>
          </p:cNvSpPr>
          <p:nvPr/>
        </p:nvSpPr>
        <p:spPr bwMode="auto">
          <a:xfrm>
            <a:off x="3619500" y="1524000"/>
            <a:ext cx="0" cy="3427413"/>
          </a:xfrm>
          <a:prstGeom prst="line">
            <a:avLst/>
          </a:prstGeom>
          <a:noFill/>
          <a:ln w="76200">
            <a:solidFill>
              <a:srgbClr val="99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085" name="Line 27"/>
          <p:cNvSpPr>
            <a:spLocks noChangeShapeType="1"/>
          </p:cNvSpPr>
          <p:nvPr/>
        </p:nvSpPr>
        <p:spPr bwMode="auto">
          <a:xfrm>
            <a:off x="7162800" y="1524000"/>
            <a:ext cx="0" cy="3427413"/>
          </a:xfrm>
          <a:prstGeom prst="line">
            <a:avLst/>
          </a:prstGeom>
          <a:noFill/>
          <a:ln w="7620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086" name="Line 28"/>
          <p:cNvSpPr>
            <a:spLocks noChangeShapeType="1"/>
          </p:cNvSpPr>
          <p:nvPr/>
        </p:nvSpPr>
        <p:spPr bwMode="auto">
          <a:xfrm>
            <a:off x="3619500" y="4724400"/>
            <a:ext cx="0" cy="1752600"/>
          </a:xfrm>
          <a:prstGeom prst="line">
            <a:avLst/>
          </a:prstGeom>
          <a:noFill/>
          <a:ln w="7620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087" name="Line 29"/>
          <p:cNvSpPr>
            <a:spLocks noChangeShapeType="1"/>
          </p:cNvSpPr>
          <p:nvPr/>
        </p:nvSpPr>
        <p:spPr bwMode="auto">
          <a:xfrm>
            <a:off x="7162800" y="4714875"/>
            <a:ext cx="0" cy="1752600"/>
          </a:xfrm>
          <a:prstGeom prst="line">
            <a:avLst/>
          </a:prstGeom>
          <a:noFill/>
          <a:ln w="76200">
            <a:solidFill>
              <a:srgbClr val="99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088" name="AutoShape 5"/>
          <p:cNvSpPr>
            <a:spLocks noChangeArrowheads="1"/>
          </p:cNvSpPr>
          <p:nvPr/>
        </p:nvSpPr>
        <p:spPr bwMode="auto">
          <a:xfrm>
            <a:off x="1790700" y="2076450"/>
            <a:ext cx="228600" cy="228600"/>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89" name="AutoShape 6"/>
          <p:cNvSpPr>
            <a:spLocks noChangeArrowheads="1"/>
          </p:cNvSpPr>
          <p:nvPr/>
        </p:nvSpPr>
        <p:spPr bwMode="auto">
          <a:xfrm>
            <a:off x="1790700" y="5362575"/>
            <a:ext cx="228600" cy="228600"/>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6090" name="AutoShape 7"/>
          <p:cNvSpPr>
            <a:spLocks noChangeArrowheads="1"/>
          </p:cNvSpPr>
          <p:nvPr/>
        </p:nvSpPr>
        <p:spPr bwMode="auto">
          <a:xfrm>
            <a:off x="1790700" y="5829300"/>
            <a:ext cx="228600" cy="228600"/>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91" name="AutoShape 30"/>
          <p:cNvSpPr>
            <a:spLocks noChangeArrowheads="1"/>
          </p:cNvSpPr>
          <p:nvPr/>
        </p:nvSpPr>
        <p:spPr bwMode="auto">
          <a:xfrm>
            <a:off x="5305425" y="2076450"/>
            <a:ext cx="228600" cy="228600"/>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92" name="AutoShape 31"/>
          <p:cNvSpPr>
            <a:spLocks noChangeArrowheads="1"/>
          </p:cNvSpPr>
          <p:nvPr/>
        </p:nvSpPr>
        <p:spPr bwMode="auto">
          <a:xfrm>
            <a:off x="5305425" y="5362575"/>
            <a:ext cx="228600" cy="228600"/>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6093" name="AutoShape 32"/>
          <p:cNvSpPr>
            <a:spLocks noChangeArrowheads="1"/>
          </p:cNvSpPr>
          <p:nvPr/>
        </p:nvSpPr>
        <p:spPr bwMode="auto">
          <a:xfrm>
            <a:off x="5305425" y="5829300"/>
            <a:ext cx="228600" cy="228600"/>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94" name="AutoShape 33"/>
          <p:cNvSpPr>
            <a:spLocks noChangeArrowheads="1"/>
          </p:cNvSpPr>
          <p:nvPr/>
        </p:nvSpPr>
        <p:spPr bwMode="auto">
          <a:xfrm>
            <a:off x="3505200" y="2085975"/>
            <a:ext cx="228600" cy="228600"/>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95" name="AutoShape 34"/>
          <p:cNvSpPr>
            <a:spLocks noChangeArrowheads="1"/>
          </p:cNvSpPr>
          <p:nvPr/>
        </p:nvSpPr>
        <p:spPr bwMode="auto">
          <a:xfrm>
            <a:off x="3505200" y="5372100"/>
            <a:ext cx="228600" cy="228600"/>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6096" name="AutoShape 35"/>
          <p:cNvSpPr>
            <a:spLocks noChangeArrowheads="1"/>
          </p:cNvSpPr>
          <p:nvPr/>
        </p:nvSpPr>
        <p:spPr bwMode="auto">
          <a:xfrm>
            <a:off x="3505200" y="5838825"/>
            <a:ext cx="228600" cy="228600"/>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97" name="AutoShape 36"/>
          <p:cNvSpPr>
            <a:spLocks noChangeArrowheads="1"/>
          </p:cNvSpPr>
          <p:nvPr/>
        </p:nvSpPr>
        <p:spPr bwMode="auto">
          <a:xfrm>
            <a:off x="7048500" y="2085975"/>
            <a:ext cx="228600" cy="228600"/>
          </a:xfrm>
          <a:prstGeom prst="diamond">
            <a:avLst/>
          </a:prstGeom>
          <a:gradFill rotWithShape="0">
            <a:gsLst>
              <a:gs pos="0">
                <a:srgbClr val="FFFF00"/>
              </a:gs>
              <a:gs pos="50000">
                <a:srgbClr val="808000"/>
              </a:gs>
              <a:gs pos="100000">
                <a:srgbClr val="FFFF00"/>
              </a:gs>
            </a:gsLst>
            <a:lin ang="5400000" scaled="1"/>
          </a:gradFill>
          <a:ln w="31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98" name="AutoShape 37"/>
          <p:cNvSpPr>
            <a:spLocks noChangeArrowheads="1"/>
          </p:cNvSpPr>
          <p:nvPr/>
        </p:nvSpPr>
        <p:spPr bwMode="auto">
          <a:xfrm>
            <a:off x="7048500" y="5372100"/>
            <a:ext cx="228600" cy="228600"/>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a:p>
        </p:txBody>
      </p:sp>
      <p:sp>
        <p:nvSpPr>
          <p:cNvPr id="46099" name="AutoShape 38"/>
          <p:cNvSpPr>
            <a:spLocks noChangeArrowheads="1"/>
          </p:cNvSpPr>
          <p:nvPr/>
        </p:nvSpPr>
        <p:spPr bwMode="auto">
          <a:xfrm>
            <a:off x="7048500" y="5838825"/>
            <a:ext cx="228600" cy="228600"/>
          </a:xfrm>
          <a:prstGeom prst="diamond">
            <a:avLst/>
          </a:prstGeom>
          <a:gradFill rotWithShape="0">
            <a:gsLst>
              <a:gs pos="0">
                <a:srgbClr val="FF0000"/>
              </a:gs>
              <a:gs pos="50000">
                <a:srgbClr val="FF9898"/>
              </a:gs>
              <a:gs pos="100000">
                <a:srgbClr val="FF0000"/>
              </a:gs>
            </a:gsLst>
            <a:lin ang="5400000" scaled="1"/>
          </a:gradFill>
          <a:ln w="31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00" name="Text Box 67"/>
          <p:cNvSpPr txBox="1">
            <a:spLocks noChangeArrowheads="1"/>
          </p:cNvSpPr>
          <p:nvPr/>
        </p:nvSpPr>
        <p:spPr bwMode="auto">
          <a:xfrm>
            <a:off x="5476875" y="199390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6101" name="Text Box 68"/>
          <p:cNvSpPr txBox="1">
            <a:spLocks noChangeArrowheads="1"/>
          </p:cNvSpPr>
          <p:nvPr/>
        </p:nvSpPr>
        <p:spPr bwMode="auto">
          <a:xfrm>
            <a:off x="5476875" y="528955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6102" name="Text Box 69"/>
          <p:cNvSpPr txBox="1">
            <a:spLocks noChangeArrowheads="1"/>
          </p:cNvSpPr>
          <p:nvPr/>
        </p:nvSpPr>
        <p:spPr bwMode="auto">
          <a:xfrm>
            <a:off x="5495925" y="5756275"/>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46103" name="Text Box 71"/>
          <p:cNvSpPr txBox="1">
            <a:spLocks noChangeArrowheads="1"/>
          </p:cNvSpPr>
          <p:nvPr/>
        </p:nvSpPr>
        <p:spPr bwMode="auto">
          <a:xfrm>
            <a:off x="7219950" y="1990725"/>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6104" name="Text Box 72"/>
          <p:cNvSpPr txBox="1">
            <a:spLocks noChangeArrowheads="1"/>
          </p:cNvSpPr>
          <p:nvPr/>
        </p:nvSpPr>
        <p:spPr bwMode="auto">
          <a:xfrm>
            <a:off x="7219950" y="5286375"/>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6105" name="Text Box 73"/>
          <p:cNvSpPr txBox="1">
            <a:spLocks noChangeArrowheads="1"/>
          </p:cNvSpPr>
          <p:nvPr/>
        </p:nvSpPr>
        <p:spPr bwMode="auto">
          <a:xfrm>
            <a:off x="7239000" y="575310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46106" name="Text Box 74"/>
          <p:cNvSpPr txBox="1">
            <a:spLocks noChangeArrowheads="1"/>
          </p:cNvSpPr>
          <p:nvPr/>
        </p:nvSpPr>
        <p:spPr bwMode="auto">
          <a:xfrm>
            <a:off x="3657600" y="1990725"/>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6107" name="Text Box 75"/>
          <p:cNvSpPr txBox="1">
            <a:spLocks noChangeArrowheads="1"/>
          </p:cNvSpPr>
          <p:nvPr/>
        </p:nvSpPr>
        <p:spPr bwMode="auto">
          <a:xfrm>
            <a:off x="3657600" y="5286375"/>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6108" name="Text Box 76"/>
          <p:cNvSpPr txBox="1">
            <a:spLocks noChangeArrowheads="1"/>
          </p:cNvSpPr>
          <p:nvPr/>
        </p:nvSpPr>
        <p:spPr bwMode="auto">
          <a:xfrm>
            <a:off x="3676650" y="575310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46109" name="Text Box 77"/>
          <p:cNvSpPr txBox="1">
            <a:spLocks noChangeArrowheads="1"/>
          </p:cNvSpPr>
          <p:nvPr/>
        </p:nvSpPr>
        <p:spPr bwMode="auto">
          <a:xfrm>
            <a:off x="1962150" y="1990725"/>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A</a:t>
            </a:r>
          </a:p>
        </p:txBody>
      </p:sp>
      <p:sp>
        <p:nvSpPr>
          <p:cNvPr id="46110" name="Text Box 78"/>
          <p:cNvSpPr txBox="1">
            <a:spLocks noChangeArrowheads="1"/>
          </p:cNvSpPr>
          <p:nvPr/>
        </p:nvSpPr>
        <p:spPr bwMode="auto">
          <a:xfrm>
            <a:off x="1962150" y="5286375"/>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B</a:t>
            </a:r>
          </a:p>
        </p:txBody>
      </p:sp>
      <p:sp>
        <p:nvSpPr>
          <p:cNvPr id="46111" name="Text Box 79"/>
          <p:cNvSpPr txBox="1">
            <a:spLocks noChangeArrowheads="1"/>
          </p:cNvSpPr>
          <p:nvPr/>
        </p:nvSpPr>
        <p:spPr bwMode="auto">
          <a:xfrm>
            <a:off x="1981200" y="575310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C</a:t>
            </a:r>
          </a:p>
        </p:txBody>
      </p:sp>
      <p:sp>
        <p:nvSpPr>
          <p:cNvPr id="46112" name="Text Box 80"/>
          <p:cNvSpPr txBox="1">
            <a:spLocks noChangeArrowheads="1"/>
          </p:cNvSpPr>
          <p:nvPr/>
        </p:nvSpPr>
        <p:spPr bwMode="auto">
          <a:xfrm>
            <a:off x="939800" y="901700"/>
            <a:ext cx="7239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800"/>
              <a:t>Final Gametes After Recombination</a:t>
            </a:r>
          </a:p>
        </p:txBody>
      </p:sp>
      <p:grpSp>
        <p:nvGrpSpPr>
          <p:cNvPr id="40025" name="Group 89"/>
          <p:cNvGrpSpPr>
            <a:grpSpLocks/>
          </p:cNvGrpSpPr>
          <p:nvPr/>
        </p:nvGrpSpPr>
        <p:grpSpPr bwMode="auto">
          <a:xfrm>
            <a:off x="790575" y="2667000"/>
            <a:ext cx="5724525" cy="422275"/>
            <a:chOff x="498" y="1824"/>
            <a:chExt cx="3606" cy="266"/>
          </a:xfrm>
        </p:grpSpPr>
        <p:sp>
          <p:nvSpPr>
            <p:cNvPr id="46119" name="Text Box 81"/>
            <p:cNvSpPr txBox="1">
              <a:spLocks noChangeArrowheads="1"/>
            </p:cNvSpPr>
            <p:nvPr/>
          </p:nvSpPr>
          <p:spPr bwMode="auto">
            <a:xfrm>
              <a:off x="498" y="1824"/>
              <a:ext cx="1392" cy="266"/>
            </a:xfrm>
            <a:prstGeom prst="rect">
              <a:avLst/>
            </a:prstGeom>
            <a:gradFill rotWithShape="0">
              <a:gsLst>
                <a:gs pos="0">
                  <a:srgbClr val="000000"/>
                </a:gs>
                <a:gs pos="50000">
                  <a:srgbClr val="2E507A"/>
                </a:gs>
                <a:gs pos="100000">
                  <a:srgbClr val="000000"/>
                </a:gs>
              </a:gsLst>
              <a:lin ang="5400000" scaled="1"/>
            </a:gradFill>
            <a:ln w="254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dirty="0"/>
                <a:t>Non</a:t>
              </a:r>
              <a:r>
                <a:rPr lang="en-US" sz="2000" dirty="0">
                  <a:latin typeface="Symbol" pitchFamily="18" charset="2"/>
                </a:rPr>
                <a:t>-</a:t>
              </a:r>
              <a:r>
                <a:rPr lang="en-US" sz="2000" dirty="0"/>
                <a:t>recombinants</a:t>
              </a:r>
            </a:p>
          </p:txBody>
        </p:sp>
        <p:sp>
          <p:nvSpPr>
            <p:cNvPr id="46120" name="Text Box 85"/>
            <p:cNvSpPr txBox="1">
              <a:spLocks noChangeArrowheads="1"/>
            </p:cNvSpPr>
            <p:nvPr/>
          </p:nvSpPr>
          <p:spPr bwMode="auto">
            <a:xfrm>
              <a:off x="2712" y="1824"/>
              <a:ext cx="1392" cy="266"/>
            </a:xfrm>
            <a:prstGeom prst="rect">
              <a:avLst/>
            </a:prstGeom>
            <a:gradFill rotWithShape="0">
              <a:gsLst>
                <a:gs pos="0">
                  <a:srgbClr val="000000"/>
                </a:gs>
                <a:gs pos="50000">
                  <a:srgbClr val="2E507A"/>
                </a:gs>
                <a:gs pos="100000">
                  <a:srgbClr val="000000"/>
                </a:gs>
              </a:gsLst>
              <a:lin ang="5400000" scaled="1"/>
            </a:gradFill>
            <a:ln w="254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Non</a:t>
              </a:r>
              <a:r>
                <a:rPr lang="en-US" sz="2000">
                  <a:latin typeface="Symbol" pitchFamily="18" charset="2"/>
                </a:rPr>
                <a:t>-</a:t>
              </a:r>
              <a:r>
                <a:rPr lang="en-US" sz="2000"/>
                <a:t>recombinants</a:t>
              </a:r>
            </a:p>
          </p:txBody>
        </p:sp>
      </p:grpSp>
      <p:grpSp>
        <p:nvGrpSpPr>
          <p:cNvPr id="40026" name="Group 90"/>
          <p:cNvGrpSpPr>
            <a:grpSpLocks/>
          </p:cNvGrpSpPr>
          <p:nvPr/>
        </p:nvGrpSpPr>
        <p:grpSpPr bwMode="auto">
          <a:xfrm>
            <a:off x="2819400" y="3692525"/>
            <a:ext cx="5153026" cy="422275"/>
            <a:chOff x="1809" y="2470"/>
            <a:chExt cx="3246" cy="266"/>
          </a:xfrm>
        </p:grpSpPr>
        <p:sp>
          <p:nvSpPr>
            <p:cNvPr id="46117" name="Text Box 86"/>
            <p:cNvSpPr txBox="1">
              <a:spLocks noChangeArrowheads="1"/>
            </p:cNvSpPr>
            <p:nvPr/>
          </p:nvSpPr>
          <p:spPr bwMode="auto">
            <a:xfrm>
              <a:off x="1809" y="2470"/>
              <a:ext cx="1014" cy="266"/>
            </a:xfrm>
            <a:prstGeom prst="rect">
              <a:avLst/>
            </a:prstGeom>
            <a:gradFill rotWithShape="0">
              <a:gsLst>
                <a:gs pos="0">
                  <a:srgbClr val="000000"/>
                </a:gs>
                <a:gs pos="50000">
                  <a:srgbClr val="2E507A"/>
                </a:gs>
                <a:gs pos="100000">
                  <a:srgbClr val="000000"/>
                </a:gs>
              </a:gsLst>
              <a:lin ang="5400000" scaled="1"/>
            </a:gradFill>
            <a:ln w="254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Recombinants</a:t>
              </a:r>
            </a:p>
          </p:txBody>
        </p:sp>
        <p:sp>
          <p:nvSpPr>
            <p:cNvPr id="46118" name="Text Box 88"/>
            <p:cNvSpPr txBox="1">
              <a:spLocks noChangeArrowheads="1"/>
            </p:cNvSpPr>
            <p:nvPr/>
          </p:nvSpPr>
          <p:spPr bwMode="auto">
            <a:xfrm>
              <a:off x="4041" y="2470"/>
              <a:ext cx="1014" cy="266"/>
            </a:xfrm>
            <a:prstGeom prst="rect">
              <a:avLst/>
            </a:prstGeom>
            <a:gradFill rotWithShape="0">
              <a:gsLst>
                <a:gs pos="0">
                  <a:srgbClr val="000000"/>
                </a:gs>
                <a:gs pos="50000">
                  <a:srgbClr val="2E507A"/>
                </a:gs>
                <a:gs pos="100000">
                  <a:srgbClr val="000000"/>
                </a:gs>
              </a:gsLst>
              <a:lin ang="5400000" scaled="1"/>
            </a:gradFill>
            <a:ln w="254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lgn="ctr">
                <a:spcBef>
                  <a:spcPct val="50000"/>
                </a:spcBef>
              </a:pPr>
              <a:r>
                <a:rPr lang="en-US" sz="2000"/>
                <a:t>Recombinants</a:t>
              </a:r>
            </a:p>
          </p:txBody>
        </p:sp>
      </p:grpSp>
      <p:sp>
        <p:nvSpPr>
          <p:cNvPr id="43"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The Concept of Linkage</a:t>
            </a:r>
          </a:p>
        </p:txBody>
      </p:sp>
    </p:spTree>
    <p:extLst>
      <p:ext uri="{BB962C8B-B14F-4D97-AF65-F5344CB8AC3E}">
        <p14:creationId xmlns:p14="http://schemas.microsoft.com/office/powerpoint/2010/main" val="165923200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0025"/>
                                        </p:tgtEl>
                                        <p:attrNameLst>
                                          <p:attrName>style.visibility</p:attrName>
                                        </p:attrNameLst>
                                      </p:cBhvr>
                                      <p:to>
                                        <p:strVal val="visible"/>
                                      </p:to>
                                    </p:set>
                                    <p:animEffect transition="in" filter="dissolve">
                                      <p:cBhvr>
                                        <p:cTn id="7" dur="500"/>
                                        <p:tgtEl>
                                          <p:spTgt spid="400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0026"/>
                                        </p:tgtEl>
                                        <p:attrNameLst>
                                          <p:attrName>style.visibility</p:attrName>
                                        </p:attrNameLst>
                                      </p:cBhvr>
                                      <p:to>
                                        <p:strVal val="visible"/>
                                      </p:to>
                                    </p:set>
                                    <p:animEffect transition="in" filter="dissolve">
                                      <p:cBhvr>
                                        <p:cTn id="12" dur="500"/>
                                        <p:tgtEl>
                                          <p:spTgt spid="40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1028"/>
          <p:cNvSpPr txBox="1">
            <a:spLocks noChangeArrowheads="1"/>
          </p:cNvSpPr>
          <p:nvPr/>
        </p:nvSpPr>
        <p:spPr bwMode="auto">
          <a:xfrm>
            <a:off x="221166" y="822960"/>
            <a:ext cx="868680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573088" indent="-573088">
              <a:defRPr sz="2400">
                <a:solidFill>
                  <a:schemeClr val="bg1"/>
                </a:solidFill>
                <a:latin typeface="Contemporary Brush" pitchFamily="66" charset="0"/>
              </a:defRPr>
            </a:lvl1pPr>
            <a:lvl2pPr marL="742950" indent="-285750">
              <a:defRPr sz="2400">
                <a:solidFill>
                  <a:schemeClr val="bg1"/>
                </a:solidFill>
                <a:latin typeface="Contemporary Brush" pitchFamily="66" charset="0"/>
              </a:defRPr>
            </a:lvl2pPr>
            <a:lvl3pPr marL="1143000" indent="-228600">
              <a:defRPr sz="2400">
                <a:solidFill>
                  <a:schemeClr val="bg1"/>
                </a:solidFill>
                <a:latin typeface="Contemporary Brush" pitchFamily="66" charset="0"/>
              </a:defRPr>
            </a:lvl3pPr>
            <a:lvl4pPr marL="1600200" indent="-228600">
              <a:defRPr sz="2400">
                <a:solidFill>
                  <a:schemeClr val="bg1"/>
                </a:solidFill>
                <a:latin typeface="Contemporary Brush" pitchFamily="66" charset="0"/>
              </a:defRPr>
            </a:lvl4pPr>
            <a:lvl5pPr marL="2057400" indent="-228600">
              <a:defRPr sz="2400">
                <a:solidFill>
                  <a:schemeClr val="bg1"/>
                </a:solidFill>
                <a:latin typeface="Contemporary Brush" pitchFamily="66" charset="0"/>
              </a:defRPr>
            </a:lvl5pPr>
            <a:lvl6pPr marL="2514600" indent="-228600" eaLnBrk="0" fontAlgn="base" hangingPunct="0">
              <a:spcBef>
                <a:spcPct val="0"/>
              </a:spcBef>
              <a:spcAft>
                <a:spcPct val="0"/>
              </a:spcAft>
              <a:defRPr sz="2400">
                <a:solidFill>
                  <a:schemeClr val="bg1"/>
                </a:solidFill>
                <a:latin typeface="Contemporary Brush" pitchFamily="66" charset="0"/>
              </a:defRPr>
            </a:lvl6pPr>
            <a:lvl7pPr marL="2971800" indent="-228600" eaLnBrk="0" fontAlgn="base" hangingPunct="0">
              <a:spcBef>
                <a:spcPct val="0"/>
              </a:spcBef>
              <a:spcAft>
                <a:spcPct val="0"/>
              </a:spcAft>
              <a:defRPr sz="2400">
                <a:solidFill>
                  <a:schemeClr val="bg1"/>
                </a:solidFill>
                <a:latin typeface="Contemporary Brush" pitchFamily="66" charset="0"/>
              </a:defRPr>
            </a:lvl7pPr>
            <a:lvl8pPr marL="3429000" indent="-228600" eaLnBrk="0" fontAlgn="base" hangingPunct="0">
              <a:spcBef>
                <a:spcPct val="0"/>
              </a:spcBef>
              <a:spcAft>
                <a:spcPct val="0"/>
              </a:spcAft>
              <a:defRPr sz="2400">
                <a:solidFill>
                  <a:schemeClr val="bg1"/>
                </a:solidFill>
                <a:latin typeface="Contemporary Brush" pitchFamily="66" charset="0"/>
              </a:defRPr>
            </a:lvl8pPr>
            <a:lvl9pPr marL="3886200" indent="-228600" eaLnBrk="0" fontAlgn="base" hangingPunct="0">
              <a:spcBef>
                <a:spcPct val="0"/>
              </a:spcBef>
              <a:spcAft>
                <a:spcPct val="0"/>
              </a:spcAft>
              <a:defRPr sz="2400">
                <a:solidFill>
                  <a:schemeClr val="bg1"/>
                </a:solidFill>
                <a:latin typeface="Contemporary Brush" pitchFamily="66" charset="0"/>
              </a:defRPr>
            </a:lvl9pPr>
          </a:lstStyle>
          <a:p>
            <a:pPr>
              <a:spcBef>
                <a:spcPct val="50000"/>
              </a:spcBef>
              <a:buFont typeface="Wingdings" panose="05000000000000000000" pitchFamily="2" charset="2"/>
              <a:buChar char="F"/>
            </a:pPr>
            <a:r>
              <a:rPr lang="en-US" sz="2800" dirty="0">
                <a:solidFill>
                  <a:schemeClr val="tx1"/>
                </a:solidFill>
              </a:rPr>
              <a:t>The further the physical distance between genes along a chromosome, the higher the probability a recombination event will occur between them</a:t>
            </a:r>
          </a:p>
          <a:p>
            <a:pPr>
              <a:spcBef>
                <a:spcPct val="50000"/>
              </a:spcBef>
              <a:buFont typeface="Wingdings" panose="05000000000000000000" pitchFamily="2" charset="2"/>
              <a:buChar char="F"/>
            </a:pPr>
            <a:r>
              <a:rPr lang="en-US" sz="2800" dirty="0">
                <a:solidFill>
                  <a:schemeClr val="tx1"/>
                </a:solidFill>
              </a:rPr>
              <a:t>Recombination rate is higher in females compared to males</a:t>
            </a:r>
          </a:p>
          <a:p>
            <a:pPr>
              <a:spcBef>
                <a:spcPct val="50000"/>
              </a:spcBef>
              <a:buFont typeface="Wingdings" panose="05000000000000000000" pitchFamily="2" charset="2"/>
              <a:buChar char="F"/>
            </a:pPr>
            <a:r>
              <a:rPr lang="en-US" sz="2800" dirty="0">
                <a:solidFill>
                  <a:schemeClr val="tx1"/>
                </a:solidFill>
              </a:rPr>
              <a:t>Recombination occurs roughly (VERY ROUGHLY) in proportion to chromosome length</a:t>
            </a:r>
          </a:p>
          <a:p>
            <a:pPr>
              <a:spcBef>
                <a:spcPct val="50000"/>
              </a:spcBef>
              <a:buFont typeface="Wingdings" panose="05000000000000000000" pitchFamily="2" charset="2"/>
              <a:buChar char="F"/>
            </a:pPr>
            <a:r>
              <a:rPr lang="en-US" sz="2800" dirty="0">
                <a:solidFill>
                  <a:schemeClr val="tx1"/>
                </a:solidFill>
              </a:rPr>
              <a:t>The recombination fraction (</a:t>
            </a:r>
            <a:r>
              <a:rPr lang="en-US" sz="2800" dirty="0">
                <a:solidFill>
                  <a:schemeClr val="tx1"/>
                </a:solidFill>
                <a:latin typeface="Symbol" pitchFamily="18" charset="2"/>
              </a:rPr>
              <a:t>q</a:t>
            </a:r>
            <a:r>
              <a:rPr lang="en-US" sz="2800" dirty="0">
                <a:solidFill>
                  <a:schemeClr val="tx1"/>
                </a:solidFill>
              </a:rPr>
              <a:t>) is the proportion of gametes that are recombinants or that undergo an odd number of cross</a:t>
            </a:r>
            <a:r>
              <a:rPr lang="en-US" sz="2800" dirty="0">
                <a:solidFill>
                  <a:schemeClr val="tx1"/>
                </a:solidFill>
                <a:latin typeface="Symbol" pitchFamily="18" charset="2"/>
              </a:rPr>
              <a:t>-</a:t>
            </a:r>
            <a:r>
              <a:rPr lang="en-US" sz="2800" dirty="0">
                <a:solidFill>
                  <a:schemeClr val="tx1"/>
                </a:solidFill>
              </a:rPr>
              <a:t>over events</a:t>
            </a:r>
          </a:p>
        </p:txBody>
      </p:sp>
      <p:sp>
        <p:nvSpPr>
          <p:cNvPr id="7"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The Concept of Linkage</a:t>
            </a:r>
          </a:p>
        </p:txBody>
      </p:sp>
    </p:spTree>
    <p:extLst>
      <p:ext uri="{BB962C8B-B14F-4D97-AF65-F5344CB8AC3E}">
        <p14:creationId xmlns:p14="http://schemas.microsoft.com/office/powerpoint/2010/main" val="2487654616"/>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Text Box 2"/>
          <p:cNvSpPr txBox="1">
            <a:spLocks noChangeArrowheads="1"/>
          </p:cNvSpPr>
          <p:nvPr/>
        </p:nvSpPr>
        <p:spPr bwMode="auto">
          <a:xfrm>
            <a:off x="228600" y="823332"/>
            <a:ext cx="8686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573088" indent="-573088">
              <a:spcBef>
                <a:spcPct val="50000"/>
              </a:spcBef>
              <a:buFont typeface="Wingdings" panose="05000000000000000000" pitchFamily="2" charset="2"/>
              <a:buChar char="F"/>
            </a:pPr>
            <a:r>
              <a:rPr lang="en-US" sz="2800" dirty="0"/>
              <a:t>Difference between linkage and association analysis</a:t>
            </a:r>
          </a:p>
        </p:txBody>
      </p:sp>
      <p:pic>
        <p:nvPicPr>
          <p:cNvPr id="593923" name="Picture 3" descr="LinkVsAssoc"/>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0200" y="1836738"/>
            <a:ext cx="5942013" cy="410051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593924" name="Oval 4"/>
          <p:cNvSpPr>
            <a:spLocks noChangeAspect="1" noChangeArrowheads="1"/>
          </p:cNvSpPr>
          <p:nvPr/>
        </p:nvSpPr>
        <p:spPr bwMode="auto">
          <a:xfrm>
            <a:off x="2870200" y="3848100"/>
            <a:ext cx="274638" cy="274638"/>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3925" name="Line 5"/>
          <p:cNvSpPr>
            <a:spLocks noChangeShapeType="1"/>
          </p:cNvSpPr>
          <p:nvPr/>
        </p:nvSpPr>
        <p:spPr bwMode="auto">
          <a:xfrm flipH="1">
            <a:off x="3251200" y="3987800"/>
            <a:ext cx="12795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3926" name="Line 6"/>
          <p:cNvSpPr>
            <a:spLocks noChangeShapeType="1"/>
          </p:cNvSpPr>
          <p:nvPr/>
        </p:nvSpPr>
        <p:spPr bwMode="auto">
          <a:xfrm flipH="1">
            <a:off x="3048000" y="4508500"/>
            <a:ext cx="155416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3927" name="Line 7"/>
          <p:cNvSpPr>
            <a:spLocks noChangeShapeType="1"/>
          </p:cNvSpPr>
          <p:nvPr/>
        </p:nvSpPr>
        <p:spPr bwMode="auto">
          <a:xfrm>
            <a:off x="3048000" y="4495800"/>
            <a:ext cx="0" cy="228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3928" name="Rectangle 8"/>
          <p:cNvSpPr>
            <a:spLocks noChangeAspect="1" noChangeArrowheads="1"/>
          </p:cNvSpPr>
          <p:nvPr/>
        </p:nvSpPr>
        <p:spPr bwMode="auto">
          <a:xfrm>
            <a:off x="2882900" y="5486400"/>
            <a:ext cx="255588" cy="25558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Linkage vs. Association</a:t>
            </a:r>
          </a:p>
        </p:txBody>
      </p:sp>
    </p:spTree>
    <p:extLst>
      <p:ext uri="{BB962C8B-B14F-4D97-AF65-F5344CB8AC3E}">
        <p14:creationId xmlns:p14="http://schemas.microsoft.com/office/powerpoint/2010/main" val="2384883527"/>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96A-CF4A-D44C-875C-9DD6B6AD3AC4}"/>
              </a:ext>
            </a:extLst>
          </p:cNvPr>
          <p:cNvSpPr>
            <a:spLocks noGrp="1"/>
          </p:cNvSpPr>
          <p:nvPr>
            <p:ph type="title"/>
          </p:nvPr>
        </p:nvSpPr>
        <p:spPr/>
        <p:txBody>
          <a:bodyPr/>
          <a:lstStyle/>
          <a:p>
            <a:r>
              <a:rPr lang="en-US" dirty="0"/>
              <a:t>Genetic Epidemiology</a:t>
            </a:r>
          </a:p>
        </p:txBody>
      </p:sp>
      <p:sp>
        <p:nvSpPr>
          <p:cNvPr id="3" name="Text Placeholder 2">
            <a:extLst>
              <a:ext uri="{FF2B5EF4-FFF2-40B4-BE49-F238E27FC236}">
                <a16:creationId xmlns:a16="http://schemas.microsoft.com/office/drawing/2014/main" id="{4951C9FC-6324-AF4D-9F44-FCCADCEF58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5F483F-4BE9-4749-A983-71BD5550AD00}"/>
              </a:ext>
            </a:extLst>
          </p:cNvPr>
          <p:cNvSpPr>
            <a:spLocks noGrp="1"/>
          </p:cNvSpPr>
          <p:nvPr>
            <p:ph type="sldNum" sz="quarter" idx="12"/>
          </p:nvPr>
        </p:nvSpPr>
        <p:spPr/>
        <p:txBody>
          <a:bodyPr/>
          <a:lstStyle/>
          <a:p>
            <a:fld id="{F6F8042C-985E-034B-BB41-2A1F3109AE7A}" type="slidenum">
              <a:rPr lang="en-US" smtClean="0"/>
              <a:t>3</a:t>
            </a:fld>
            <a:endParaRPr lang="en-US"/>
          </a:p>
        </p:txBody>
      </p:sp>
    </p:spTree>
    <p:extLst>
      <p:ext uri="{BB962C8B-B14F-4D97-AF65-F5344CB8AC3E}">
        <p14:creationId xmlns:p14="http://schemas.microsoft.com/office/powerpoint/2010/main" val="1929945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5971" name="Picture 3" descr="LinkVsAssoc"/>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73325" y="1641475"/>
            <a:ext cx="4232275" cy="479742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9"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Linkage vs. Association</a:t>
            </a:r>
          </a:p>
        </p:txBody>
      </p:sp>
      <p:sp>
        <p:nvSpPr>
          <p:cNvPr id="10" name="Text Box 2"/>
          <p:cNvSpPr txBox="1">
            <a:spLocks noChangeArrowheads="1"/>
          </p:cNvSpPr>
          <p:nvPr/>
        </p:nvSpPr>
        <p:spPr bwMode="auto">
          <a:xfrm>
            <a:off x="228600" y="823332"/>
            <a:ext cx="8686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573088" indent="-573088">
              <a:spcBef>
                <a:spcPct val="50000"/>
              </a:spcBef>
              <a:buFont typeface="Wingdings" panose="05000000000000000000" pitchFamily="2" charset="2"/>
              <a:buChar char="F"/>
            </a:pPr>
            <a:r>
              <a:rPr lang="en-US" sz="2800" dirty="0"/>
              <a:t>Difference between linkage and association analysis</a:t>
            </a:r>
          </a:p>
        </p:txBody>
      </p:sp>
    </p:spTree>
    <p:extLst>
      <p:ext uri="{BB962C8B-B14F-4D97-AF65-F5344CB8AC3E}">
        <p14:creationId xmlns:p14="http://schemas.microsoft.com/office/powerpoint/2010/main" val="2737331847"/>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09600"/>
            <a:ext cx="8763000" cy="808038"/>
          </a:xfrm>
        </p:spPr>
        <p:txBody>
          <a:bodyPr>
            <a:normAutofit fontScale="90000"/>
          </a:bodyPr>
          <a:lstStyle/>
          <a:p>
            <a:r>
              <a:rPr lang="en-US" sz="3200" dirty="0"/>
              <a:t>These blocks shrink over many generations due to repeated recombination</a:t>
            </a:r>
          </a:p>
        </p:txBody>
      </p:sp>
      <p:pic>
        <p:nvPicPr>
          <p:cNvPr id="4" name="Picture 3" descr="LDovershortandlongtimes.gi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59565" y="1855857"/>
            <a:ext cx="7620000" cy="4508500"/>
          </a:xfrm>
          <a:prstGeom prst="rect">
            <a:avLst/>
          </a:prstGeom>
        </p:spPr>
      </p:pic>
    </p:spTree>
    <p:extLst>
      <p:ext uri="{BB962C8B-B14F-4D97-AF65-F5344CB8AC3E}">
        <p14:creationId xmlns:p14="http://schemas.microsoft.com/office/powerpoint/2010/main" val="984819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Text Box 2"/>
          <p:cNvSpPr txBox="1">
            <a:spLocks noChangeArrowheads="1"/>
          </p:cNvSpPr>
          <p:nvPr/>
        </p:nvSpPr>
        <p:spPr bwMode="auto">
          <a:xfrm>
            <a:off x="228600" y="823486"/>
            <a:ext cx="8686800" cy="529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569913" indent="-569913">
              <a:tabLst>
                <a:tab pos="1027113" algn="l"/>
              </a:tabLst>
              <a:defRPr sz="2400">
                <a:solidFill>
                  <a:schemeClr val="tx1"/>
                </a:solidFill>
                <a:latin typeface="Times New Roman" pitchFamily="18" charset="0"/>
              </a:defRPr>
            </a:lvl1pPr>
            <a:lvl2pPr marL="684213">
              <a:tabLst>
                <a:tab pos="1027113" algn="l"/>
              </a:tabLst>
              <a:defRPr sz="2400">
                <a:solidFill>
                  <a:schemeClr val="tx1"/>
                </a:solidFill>
                <a:latin typeface="Times New Roman" pitchFamily="18" charset="0"/>
              </a:defRPr>
            </a:lvl2pPr>
            <a:lvl3pPr>
              <a:tabLst>
                <a:tab pos="1027113" algn="l"/>
              </a:tabLst>
              <a:defRPr sz="2400">
                <a:solidFill>
                  <a:schemeClr val="tx1"/>
                </a:solidFill>
                <a:latin typeface="Times New Roman" pitchFamily="18" charset="0"/>
              </a:defRPr>
            </a:lvl3pPr>
            <a:lvl4pPr>
              <a:tabLst>
                <a:tab pos="1027113" algn="l"/>
              </a:tabLst>
              <a:defRPr sz="2400">
                <a:solidFill>
                  <a:schemeClr val="tx1"/>
                </a:solidFill>
                <a:latin typeface="Times New Roman" pitchFamily="18" charset="0"/>
              </a:defRPr>
            </a:lvl4pPr>
            <a:lvl5pPr>
              <a:tabLst>
                <a:tab pos="1027113" algn="l"/>
              </a:tabLst>
              <a:defRPr sz="2400">
                <a:solidFill>
                  <a:schemeClr val="tx1"/>
                </a:solidFill>
                <a:latin typeface="Times New Roman" pitchFamily="18" charset="0"/>
              </a:defRPr>
            </a:lvl5pPr>
            <a:lvl6pPr eaLnBrk="0" fontAlgn="base" hangingPunct="0">
              <a:spcBef>
                <a:spcPct val="0"/>
              </a:spcBef>
              <a:spcAft>
                <a:spcPct val="0"/>
              </a:spcAft>
              <a:tabLst>
                <a:tab pos="1027113" algn="l"/>
              </a:tabLst>
              <a:defRPr sz="2400">
                <a:solidFill>
                  <a:schemeClr val="tx1"/>
                </a:solidFill>
                <a:latin typeface="Times New Roman" pitchFamily="18" charset="0"/>
              </a:defRPr>
            </a:lvl6pPr>
            <a:lvl7pPr eaLnBrk="0" fontAlgn="base" hangingPunct="0">
              <a:spcBef>
                <a:spcPct val="0"/>
              </a:spcBef>
              <a:spcAft>
                <a:spcPct val="0"/>
              </a:spcAft>
              <a:tabLst>
                <a:tab pos="1027113" algn="l"/>
              </a:tabLst>
              <a:defRPr sz="2400">
                <a:solidFill>
                  <a:schemeClr val="tx1"/>
                </a:solidFill>
                <a:latin typeface="Times New Roman" pitchFamily="18" charset="0"/>
              </a:defRPr>
            </a:lvl7pPr>
            <a:lvl8pPr eaLnBrk="0" fontAlgn="base" hangingPunct="0">
              <a:spcBef>
                <a:spcPct val="0"/>
              </a:spcBef>
              <a:spcAft>
                <a:spcPct val="0"/>
              </a:spcAft>
              <a:tabLst>
                <a:tab pos="1027113" algn="l"/>
              </a:tabLst>
              <a:defRPr sz="2400">
                <a:solidFill>
                  <a:schemeClr val="tx1"/>
                </a:solidFill>
                <a:latin typeface="Times New Roman" pitchFamily="18" charset="0"/>
              </a:defRPr>
            </a:lvl8pPr>
            <a:lvl9pPr eaLnBrk="0" fontAlgn="base" hangingPunct="0">
              <a:spcBef>
                <a:spcPct val="0"/>
              </a:spcBef>
              <a:spcAft>
                <a:spcPct val="0"/>
              </a:spcAft>
              <a:tabLst>
                <a:tab pos="1027113" algn="l"/>
              </a:tabLst>
              <a:defRPr sz="2400">
                <a:solidFill>
                  <a:schemeClr val="tx1"/>
                </a:solidFill>
                <a:latin typeface="Times New Roman" pitchFamily="18" charset="0"/>
              </a:defRPr>
            </a:lvl9pPr>
          </a:lstStyle>
          <a:p>
            <a:pPr>
              <a:spcBef>
                <a:spcPct val="50000"/>
              </a:spcBef>
              <a:buFont typeface="Wingdings" panose="05000000000000000000" pitchFamily="2" charset="2"/>
              <a:buChar char="F"/>
            </a:pPr>
            <a:r>
              <a:rPr lang="en-US" sz="2800" dirty="0">
                <a:latin typeface="Contemporary Brush" pitchFamily="66" charset="0"/>
              </a:rPr>
              <a:t>Both linkage and association analysis take advantage of the fact that there is linkage disequilibrium (LD) across the genome</a:t>
            </a:r>
          </a:p>
          <a:p>
            <a:pPr>
              <a:spcBef>
                <a:spcPct val="50000"/>
              </a:spcBef>
              <a:buFont typeface="Wingdings" panose="05000000000000000000" pitchFamily="2" charset="2"/>
              <a:buChar char="F"/>
            </a:pPr>
            <a:r>
              <a:rPr lang="en-US" sz="2800" dirty="0">
                <a:latin typeface="Contemporary Brush" pitchFamily="66" charset="0"/>
              </a:rPr>
              <a:t>Given the higher resolution of SNPs, LD among SNPs provides better information on the potential location of a critical variant</a:t>
            </a:r>
            <a:endParaRPr lang="en-US" sz="2800" b="1" dirty="0">
              <a:latin typeface="Wingdings" pitchFamily="2" charset="2"/>
            </a:endParaRPr>
          </a:p>
          <a:p>
            <a:pPr>
              <a:spcBef>
                <a:spcPct val="50000"/>
              </a:spcBef>
              <a:buFont typeface="Wingdings" panose="05000000000000000000" pitchFamily="2" charset="2"/>
              <a:buChar char="F"/>
            </a:pPr>
            <a:r>
              <a:rPr lang="en-US" sz="2800" dirty="0">
                <a:latin typeface="Contemporary Brush" pitchFamily="66" charset="0"/>
              </a:rPr>
              <a:t>Several measures of LD</a:t>
            </a:r>
          </a:p>
          <a:p>
            <a:pPr marL="1028700" indent="-455613">
              <a:spcBef>
                <a:spcPct val="25000"/>
              </a:spcBef>
              <a:buFont typeface="Wingdings" panose="05000000000000000000" pitchFamily="2" charset="2"/>
              <a:buChar char="Ø"/>
              <a:tabLst/>
            </a:pPr>
            <a:r>
              <a:rPr lang="en-US" dirty="0">
                <a:latin typeface="Contemporary Brush" pitchFamily="66" charset="0"/>
                <a:sym typeface="Wingdings" pitchFamily="2" charset="2"/>
              </a:rPr>
              <a:t>Likelihood ratio test</a:t>
            </a:r>
          </a:p>
          <a:p>
            <a:pPr marL="1028700" indent="-455613">
              <a:spcBef>
                <a:spcPct val="25000"/>
              </a:spcBef>
              <a:buFont typeface="Wingdings" panose="05000000000000000000" pitchFamily="2" charset="2"/>
              <a:buChar char="Ø"/>
              <a:tabLst/>
            </a:pPr>
            <a:r>
              <a:rPr lang="en-US" dirty="0">
                <a:latin typeface="+mj-lt"/>
                <a:sym typeface="Wingdings" pitchFamily="2" charset="2"/>
              </a:rPr>
              <a:t>D</a:t>
            </a:r>
            <a:r>
              <a:rPr lang="en-US" dirty="0">
                <a:latin typeface="Contemporary Brush" pitchFamily="66" charset="0"/>
                <a:sym typeface="Wingdings" pitchFamily="2" charset="2"/>
              </a:rPr>
              <a:t> and </a:t>
            </a:r>
            <a:r>
              <a:rPr lang="en-US" dirty="0">
                <a:latin typeface="+mj-lt"/>
                <a:sym typeface="Wingdings" pitchFamily="2" charset="2"/>
              </a:rPr>
              <a:t>D′</a:t>
            </a:r>
            <a:r>
              <a:rPr lang="en-US" dirty="0">
                <a:latin typeface="Contemporary Brush" pitchFamily="66" charset="0"/>
                <a:sym typeface="Wingdings" pitchFamily="2" charset="2"/>
              </a:rPr>
              <a:t> (</a:t>
            </a:r>
            <a:r>
              <a:rPr lang="en-US" sz="2000" dirty="0" err="1">
                <a:latin typeface="Contemporary Brush" pitchFamily="66" charset="0"/>
                <a:sym typeface="Wingdings" pitchFamily="2" charset="2"/>
              </a:rPr>
              <a:t>Lewontin</a:t>
            </a:r>
            <a:r>
              <a:rPr lang="en-US" sz="2000" dirty="0">
                <a:latin typeface="Contemporary Brush" pitchFamily="66" charset="0"/>
                <a:sym typeface="Wingdings" pitchFamily="2" charset="2"/>
              </a:rPr>
              <a:t>, 1964</a:t>
            </a:r>
            <a:r>
              <a:rPr lang="en-US" dirty="0">
                <a:latin typeface="Contemporary Brush" pitchFamily="66" charset="0"/>
                <a:sym typeface="Wingdings" pitchFamily="2" charset="2"/>
              </a:rPr>
              <a:t>)</a:t>
            </a:r>
          </a:p>
          <a:p>
            <a:pPr marL="1028700" indent="-455613">
              <a:spcBef>
                <a:spcPct val="25000"/>
              </a:spcBef>
              <a:buFont typeface="Wingdings" panose="05000000000000000000" pitchFamily="2" charset="2"/>
              <a:buChar char="Ø"/>
              <a:tabLst/>
            </a:pPr>
            <a:r>
              <a:rPr lang="en-US" dirty="0">
                <a:latin typeface="+mj-lt"/>
                <a:sym typeface="Wingdings" pitchFamily="2" charset="2"/>
              </a:rPr>
              <a:t>R</a:t>
            </a:r>
            <a:r>
              <a:rPr lang="en-US" dirty="0">
                <a:latin typeface="Contemporary Brush" pitchFamily="66" charset="0"/>
                <a:sym typeface="Wingdings" pitchFamily="2" charset="2"/>
              </a:rPr>
              <a:t>, aka </a:t>
            </a:r>
            <a:r>
              <a:rPr lang="en-US" dirty="0">
                <a:latin typeface="Symbol" pitchFamily="18" charset="2"/>
                <a:sym typeface="Wingdings" pitchFamily="2" charset="2"/>
              </a:rPr>
              <a:t>D (</a:t>
            </a:r>
            <a:r>
              <a:rPr lang="en-US" sz="2000" dirty="0">
                <a:latin typeface="Contemporary Brush" pitchFamily="66" charset="0"/>
                <a:sym typeface="Wingdings" pitchFamily="2" charset="2"/>
              </a:rPr>
              <a:t>Hill and Robertson, 1968</a:t>
            </a:r>
            <a:r>
              <a:rPr lang="en-US" dirty="0">
                <a:latin typeface="Contemporary Brush" pitchFamily="66" charset="0"/>
                <a:sym typeface="Wingdings" pitchFamily="2" charset="2"/>
              </a:rPr>
              <a:t>)</a:t>
            </a:r>
          </a:p>
          <a:p>
            <a:pPr marL="1028700" indent="-455613">
              <a:spcBef>
                <a:spcPct val="25000"/>
              </a:spcBef>
              <a:buFont typeface="Wingdings" panose="05000000000000000000" pitchFamily="2" charset="2"/>
              <a:buChar char="Ø"/>
              <a:tabLst/>
            </a:pPr>
            <a:r>
              <a:rPr lang="en-US" dirty="0">
                <a:latin typeface="Contemporary Brush" pitchFamily="66" charset="0"/>
                <a:sym typeface="Wingdings" pitchFamily="2" charset="2"/>
              </a:rPr>
              <a:t>Association testing with regression</a:t>
            </a:r>
          </a:p>
        </p:txBody>
      </p:sp>
      <p:sp>
        <p:nvSpPr>
          <p:cNvPr id="7"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Linkage Disequilibrium</a:t>
            </a:r>
          </a:p>
        </p:txBody>
      </p:sp>
    </p:spTree>
    <p:extLst>
      <p:ext uri="{BB962C8B-B14F-4D97-AF65-F5344CB8AC3E}">
        <p14:creationId xmlns:p14="http://schemas.microsoft.com/office/powerpoint/2010/main" val="1424490454"/>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Text Box 2"/>
          <p:cNvSpPr txBox="1">
            <a:spLocks noChangeArrowheads="1"/>
          </p:cNvSpPr>
          <p:nvPr/>
        </p:nvSpPr>
        <p:spPr bwMode="auto">
          <a:xfrm>
            <a:off x="228600" y="1641475"/>
            <a:ext cx="86868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574675" indent="-574675">
              <a:defRPr sz="2400">
                <a:solidFill>
                  <a:schemeClr val="tx1"/>
                </a:solidFill>
                <a:latin typeface="Times New Roman" pitchFamily="18" charset="0"/>
              </a:defRPr>
            </a:lvl1pPr>
            <a:lvl2pPr marL="688975">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50000"/>
              </a:spcBef>
              <a:buFont typeface="Wingdings" panose="05000000000000000000" pitchFamily="2" charset="2"/>
              <a:buChar char="F"/>
            </a:pPr>
            <a:r>
              <a:rPr lang="en-US" sz="2800" dirty="0">
                <a:latin typeface="Contemporary Brush" pitchFamily="66" charset="0"/>
              </a:rPr>
              <a:t>Let’s assume 2 biallelic loci (</a:t>
            </a:r>
            <a:r>
              <a:rPr lang="en-US" sz="2800" dirty="0">
                <a:latin typeface="+mj-lt"/>
              </a:rPr>
              <a:t>A</a:t>
            </a:r>
            <a:r>
              <a:rPr lang="en-US" sz="2800" dirty="0">
                <a:latin typeface="Contemporary Brush" pitchFamily="66" charset="0"/>
              </a:rPr>
              <a:t> and </a:t>
            </a:r>
            <a:r>
              <a:rPr lang="en-US" sz="2800" dirty="0">
                <a:latin typeface="+mj-lt"/>
              </a:rPr>
              <a:t>B</a:t>
            </a:r>
            <a:r>
              <a:rPr lang="en-US" sz="2800" dirty="0">
                <a:latin typeface="Contemporary Brush" pitchFamily="66" charset="0"/>
              </a:rPr>
              <a:t>) with the following notation for the allele proportions</a:t>
            </a:r>
          </a:p>
        </p:txBody>
      </p:sp>
      <p:graphicFrame>
        <p:nvGraphicFramePr>
          <p:cNvPr id="610307" name="Group 3"/>
          <p:cNvGraphicFramePr>
            <a:graphicFrameLocks noGrp="1"/>
          </p:cNvGraphicFramePr>
          <p:nvPr/>
        </p:nvGraphicFramePr>
        <p:xfrm>
          <a:off x="1524000" y="3387725"/>
          <a:ext cx="2286000" cy="1828800"/>
        </p:xfrm>
        <a:graphic>
          <a:graphicData uri="http://schemas.openxmlformats.org/drawingml/2006/table">
            <a:tbl>
              <a:tblPr/>
              <a:tblGrid>
                <a:gridCol w="5715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571500">
                  <a:extLst>
                    <a:ext uri="{9D8B030D-6E8A-4147-A177-3AD203B41FA5}">
                      <a16:colId xmlns:a16="http://schemas.microsoft.com/office/drawing/2014/main" val="20002"/>
                    </a:ext>
                  </a:extLst>
                </a:gridCol>
                <a:gridCol w="571500">
                  <a:extLst>
                    <a:ext uri="{9D8B030D-6E8A-4147-A177-3AD203B41FA5}">
                      <a16:colId xmlns:a16="http://schemas.microsoft.com/office/drawing/2014/main" val="20003"/>
                    </a:ext>
                  </a:extLst>
                </a:gridCol>
              </a:tblGrid>
              <a:tr h="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j-lt"/>
                      </a:endParaRPr>
                    </a:p>
                  </a:txBody>
                  <a:tcPr marL="45720" marR="45720" anchor="ctr" anchorCtr="1"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j-lt"/>
                        </a:rPr>
                        <a:t>B</a:t>
                      </a:r>
                    </a:p>
                  </a:txBody>
                  <a:tcPr marL="45720" marR="45720" anchor="ctr" anchorCtr="1" horzOverflow="overflow">
                    <a:lnL w="12700" cap="flat" cmpd="sng" algn="ctr">
                      <a:solidFill>
                        <a:schemeClr val="tx1"/>
                      </a:solidFill>
                      <a:prstDash val="solid"/>
                      <a:round/>
                      <a:headEnd type="none" w="med" len="med"/>
                      <a:tailEnd type="none" w="med" len="med"/>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j-lt"/>
                        </a:rPr>
                        <a:t>b</a:t>
                      </a:r>
                    </a:p>
                  </a:txBody>
                  <a:tcPr marL="45720" marR="45720" anchor="ctr" anchorCtr="1" horzOverflow="overflow">
                    <a:lnL>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j-lt"/>
                      </a:endParaRPr>
                    </a:p>
                  </a:txBody>
                  <a:tcPr marL="45720" marR="45720" anchor="ctr" anchorCtr="1"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37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j-lt"/>
                        </a:rPr>
                        <a:t>A</a:t>
                      </a:r>
                    </a:p>
                  </a:txBody>
                  <a:tcPr marL="45720" marR="4572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1" u="none" strike="noStrike" cap="none" normalizeH="0" baseline="0" dirty="0" err="1">
                          <a:ln>
                            <a:noFill/>
                          </a:ln>
                          <a:solidFill>
                            <a:schemeClr val="tx1"/>
                          </a:solidFill>
                          <a:effectLst/>
                          <a:latin typeface="+mj-lt"/>
                        </a:rPr>
                        <a:t>p</a:t>
                      </a:r>
                      <a:r>
                        <a:rPr kumimoji="0" lang="en-US" sz="2400" b="0" i="1" u="none" strike="noStrike" cap="none" normalizeH="0" baseline="-25000" dirty="0" err="1">
                          <a:ln>
                            <a:noFill/>
                          </a:ln>
                          <a:solidFill>
                            <a:schemeClr val="tx1"/>
                          </a:solidFill>
                          <a:effectLst/>
                          <a:latin typeface="+mj-lt"/>
                        </a:rPr>
                        <a:t>AB</a:t>
                      </a:r>
                      <a:endParaRPr kumimoji="0" lang="en-US" sz="2400" b="0" i="1" u="none" strike="noStrike" cap="none" normalizeH="0" baseline="-25000" dirty="0">
                        <a:ln>
                          <a:noFill/>
                        </a:ln>
                        <a:solidFill>
                          <a:schemeClr val="tx1"/>
                        </a:solidFill>
                        <a:effectLst/>
                        <a:latin typeface="+mj-lt"/>
                      </a:endParaRPr>
                    </a:p>
                  </a:txBody>
                  <a:tcPr marL="45720" marR="4572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1" u="none" strike="noStrike" cap="none" normalizeH="0" baseline="0" dirty="0" err="1">
                          <a:ln>
                            <a:noFill/>
                          </a:ln>
                          <a:solidFill>
                            <a:schemeClr val="tx1"/>
                          </a:solidFill>
                          <a:effectLst/>
                          <a:latin typeface="+mj-lt"/>
                        </a:rPr>
                        <a:t>p</a:t>
                      </a:r>
                      <a:r>
                        <a:rPr kumimoji="0" lang="en-US" sz="2400" b="0" i="1" u="none" strike="noStrike" cap="none" normalizeH="0" baseline="-25000" dirty="0" err="1">
                          <a:ln>
                            <a:noFill/>
                          </a:ln>
                          <a:solidFill>
                            <a:schemeClr val="tx1"/>
                          </a:solidFill>
                          <a:effectLst/>
                          <a:latin typeface="+mj-lt"/>
                        </a:rPr>
                        <a:t>Ab</a:t>
                      </a:r>
                      <a:endParaRPr kumimoji="0" lang="en-US" sz="2400" b="0" i="1" u="none" strike="noStrike" cap="none" normalizeH="0" baseline="-25000" dirty="0">
                        <a:ln>
                          <a:noFill/>
                        </a:ln>
                        <a:solidFill>
                          <a:schemeClr val="tx1"/>
                        </a:solidFill>
                        <a:effectLst/>
                        <a:latin typeface="+mj-lt"/>
                      </a:endParaRPr>
                    </a:p>
                  </a:txBody>
                  <a:tcPr marL="45720" marR="4572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j-lt"/>
                        </a:rPr>
                        <a:t>P</a:t>
                      </a:r>
                      <a:r>
                        <a:rPr kumimoji="0" lang="en-US" sz="2400" b="0" i="0" u="none" strike="noStrike" cap="none" normalizeH="0" baseline="-25000" dirty="0">
                          <a:ln>
                            <a:noFill/>
                          </a:ln>
                          <a:solidFill>
                            <a:schemeClr val="tx1"/>
                          </a:solidFill>
                          <a:effectLst/>
                          <a:latin typeface="+mj-lt"/>
                        </a:rPr>
                        <a:t>A</a:t>
                      </a:r>
                    </a:p>
                  </a:txBody>
                  <a:tcPr marL="45720" marR="4572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937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j-lt"/>
                        </a:rPr>
                        <a:t>a</a:t>
                      </a:r>
                    </a:p>
                  </a:txBody>
                  <a:tcPr marL="45720" marR="45720" anchor="ctr" anchorCtr="1" horzOverflow="overflow">
                    <a:lnL cap="flat">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1" u="none" strike="noStrike" cap="none" normalizeH="0" baseline="0" dirty="0" err="1">
                          <a:ln>
                            <a:noFill/>
                          </a:ln>
                          <a:solidFill>
                            <a:schemeClr val="tx1"/>
                          </a:solidFill>
                          <a:effectLst/>
                          <a:latin typeface="+mj-lt"/>
                        </a:rPr>
                        <a:t>p</a:t>
                      </a:r>
                      <a:r>
                        <a:rPr kumimoji="0" lang="en-US" sz="2400" b="0" i="1" u="none" strike="noStrike" cap="none" normalizeH="0" baseline="-25000" dirty="0" err="1">
                          <a:ln>
                            <a:noFill/>
                          </a:ln>
                          <a:solidFill>
                            <a:schemeClr val="tx1"/>
                          </a:solidFill>
                          <a:effectLst/>
                          <a:latin typeface="+mj-lt"/>
                        </a:rPr>
                        <a:t>aB</a:t>
                      </a:r>
                      <a:endParaRPr kumimoji="0" lang="en-US" sz="2400" b="0" i="1" u="none" strike="noStrike" cap="none" normalizeH="0" baseline="-25000" dirty="0">
                        <a:ln>
                          <a:noFill/>
                        </a:ln>
                        <a:solidFill>
                          <a:schemeClr val="tx1"/>
                        </a:solidFill>
                        <a:effectLst/>
                        <a:latin typeface="+mj-lt"/>
                      </a:endParaRPr>
                    </a:p>
                  </a:txBody>
                  <a:tcPr marL="45720" marR="45720" anchor="ctr" anchorCtr="1"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1" u="none" strike="noStrike" cap="none" normalizeH="0" baseline="0" dirty="0" err="1">
                          <a:ln>
                            <a:noFill/>
                          </a:ln>
                          <a:solidFill>
                            <a:schemeClr val="tx1"/>
                          </a:solidFill>
                          <a:effectLst/>
                          <a:latin typeface="+mj-lt"/>
                        </a:rPr>
                        <a:t>p</a:t>
                      </a:r>
                      <a:r>
                        <a:rPr kumimoji="0" lang="en-US" sz="2400" b="0" i="1" u="none" strike="noStrike" cap="none" normalizeH="0" baseline="-25000" dirty="0" err="1">
                          <a:ln>
                            <a:noFill/>
                          </a:ln>
                          <a:solidFill>
                            <a:schemeClr val="tx1"/>
                          </a:solidFill>
                          <a:effectLst/>
                          <a:latin typeface="+mj-lt"/>
                        </a:rPr>
                        <a:t>ab</a:t>
                      </a:r>
                      <a:endParaRPr kumimoji="0" lang="en-US" sz="2400" b="0" i="1" u="none" strike="noStrike" cap="none" normalizeH="0" baseline="-25000" dirty="0">
                        <a:ln>
                          <a:noFill/>
                        </a:ln>
                        <a:solidFill>
                          <a:schemeClr val="tx1"/>
                        </a:solidFill>
                        <a:effectLst/>
                        <a:latin typeface="+mj-lt"/>
                      </a:endParaRPr>
                    </a:p>
                  </a:txBody>
                  <a:tcPr marL="45720" marR="45720" anchor="ctr" anchorCtr="1"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j-lt"/>
                        </a:rPr>
                        <a:t>P</a:t>
                      </a:r>
                      <a:r>
                        <a:rPr kumimoji="0" lang="en-US" sz="2400" b="0" i="0" u="none" strike="noStrike" cap="none" normalizeH="0" baseline="-25000" dirty="0">
                          <a:ln>
                            <a:noFill/>
                          </a:ln>
                          <a:solidFill>
                            <a:schemeClr val="tx1"/>
                          </a:solidFill>
                          <a:effectLst/>
                          <a:latin typeface="+mj-lt"/>
                        </a:rPr>
                        <a:t>a</a:t>
                      </a:r>
                    </a:p>
                  </a:txBody>
                  <a:tcPr marL="45720" marR="45720" anchor="ctr" anchorCtr="1" horzOverflow="overflow">
                    <a:lnL w="12700" cap="flat" cmpd="sng" algn="ctr">
                      <a:solidFill>
                        <a:schemeClr val="tx1"/>
                      </a:solidFill>
                      <a:prstDash val="solid"/>
                      <a:round/>
                      <a:headEnd type="none" w="med" len="med"/>
                      <a:tailEnd type="none" w="med" len="med"/>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37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mj-lt"/>
                      </a:endParaRPr>
                    </a:p>
                  </a:txBody>
                  <a:tcPr marL="45720" marR="4572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j-lt"/>
                        </a:rPr>
                        <a:t>P</a:t>
                      </a:r>
                      <a:r>
                        <a:rPr kumimoji="0" lang="en-US" sz="2400" b="0" i="0" u="none" strike="noStrike" cap="none" normalizeH="0" baseline="-25000">
                          <a:ln>
                            <a:noFill/>
                          </a:ln>
                          <a:solidFill>
                            <a:schemeClr val="tx1"/>
                          </a:solidFill>
                          <a:effectLst/>
                          <a:latin typeface="+mj-lt"/>
                        </a:rPr>
                        <a:t>B</a:t>
                      </a:r>
                    </a:p>
                  </a:txBody>
                  <a:tcPr marL="45720" marR="4572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mj-lt"/>
                        </a:rPr>
                        <a:t>P</a:t>
                      </a:r>
                      <a:r>
                        <a:rPr kumimoji="0" lang="en-US" sz="2400" b="0" i="0" u="none" strike="noStrike" cap="none" normalizeH="0" baseline="-25000" dirty="0" err="1">
                          <a:ln>
                            <a:noFill/>
                          </a:ln>
                          <a:solidFill>
                            <a:schemeClr val="tx1"/>
                          </a:solidFill>
                          <a:effectLst/>
                          <a:latin typeface="+mj-lt"/>
                        </a:rPr>
                        <a:t>b</a:t>
                      </a:r>
                      <a:endParaRPr kumimoji="0" lang="en-US" sz="2400" b="0" i="0" u="none" strike="noStrike" cap="none" normalizeH="0" baseline="-25000" dirty="0">
                        <a:ln>
                          <a:noFill/>
                        </a:ln>
                        <a:solidFill>
                          <a:schemeClr val="tx1"/>
                        </a:solidFill>
                        <a:effectLst/>
                        <a:latin typeface="+mj-lt"/>
                      </a:endParaRPr>
                    </a:p>
                  </a:txBody>
                  <a:tcPr marL="45720" marR="4572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j-lt"/>
                      </a:endParaRPr>
                    </a:p>
                  </a:txBody>
                  <a:tcPr marL="45720" marR="4572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10344" name="Text Box 40"/>
          <p:cNvSpPr txBox="1">
            <a:spLocks noChangeArrowheads="1"/>
          </p:cNvSpPr>
          <p:nvPr/>
        </p:nvSpPr>
        <p:spPr bwMode="auto">
          <a:xfrm>
            <a:off x="4495800" y="3276600"/>
            <a:ext cx="4267200"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spcBef>
                <a:spcPct val="50000"/>
              </a:spcBef>
            </a:pPr>
            <a:r>
              <a:rPr lang="en-US" sz="2800" dirty="0"/>
              <a:t>Under linkage equilibrium (LE) for distal loci:</a:t>
            </a:r>
          </a:p>
          <a:p>
            <a:pPr>
              <a:spcBef>
                <a:spcPct val="50000"/>
              </a:spcBef>
            </a:pPr>
            <a:r>
              <a:rPr lang="en-US" sz="2800" dirty="0">
                <a:latin typeface="+mj-lt"/>
              </a:rPr>
              <a:t>P</a:t>
            </a:r>
            <a:r>
              <a:rPr lang="en-US" sz="2800" baseline="-25000" dirty="0">
                <a:latin typeface="+mj-lt"/>
              </a:rPr>
              <a:t>AB</a:t>
            </a:r>
            <a:r>
              <a:rPr lang="en-US" sz="2800" dirty="0">
                <a:latin typeface="+mj-lt"/>
              </a:rPr>
              <a:t> = </a:t>
            </a:r>
            <a:r>
              <a:rPr lang="en-US" sz="2800" i="1" dirty="0" err="1">
                <a:latin typeface="+mj-lt"/>
              </a:rPr>
              <a:t>p</a:t>
            </a:r>
            <a:r>
              <a:rPr lang="en-US" sz="2800" i="1" baseline="-25000" dirty="0" err="1">
                <a:latin typeface="+mj-lt"/>
              </a:rPr>
              <a:t>A</a:t>
            </a:r>
            <a:r>
              <a:rPr lang="en-US" sz="2800" i="1" baseline="-25000" dirty="0">
                <a:latin typeface="+mj-lt"/>
              </a:rPr>
              <a:t> </a:t>
            </a:r>
            <a:r>
              <a:rPr lang="en-US" sz="2800" i="1" dirty="0" err="1">
                <a:latin typeface="+mj-lt"/>
              </a:rPr>
              <a:t>p</a:t>
            </a:r>
            <a:r>
              <a:rPr lang="en-US" sz="2800" i="1" baseline="-25000" dirty="0" err="1">
                <a:latin typeface="+mj-lt"/>
              </a:rPr>
              <a:t>B</a:t>
            </a:r>
            <a:endParaRPr lang="en-US" sz="2800" i="1" baseline="-25000" dirty="0">
              <a:latin typeface="+mj-lt"/>
            </a:endParaRPr>
          </a:p>
          <a:p>
            <a:pPr>
              <a:spcBef>
                <a:spcPct val="50000"/>
              </a:spcBef>
            </a:pPr>
            <a:r>
              <a:rPr lang="en-US" sz="2800" dirty="0" err="1">
                <a:latin typeface="+mj-lt"/>
              </a:rPr>
              <a:t>P</a:t>
            </a:r>
            <a:r>
              <a:rPr lang="en-US" sz="2800" baseline="-25000" dirty="0" err="1">
                <a:latin typeface="+mj-lt"/>
              </a:rPr>
              <a:t>Ab</a:t>
            </a:r>
            <a:r>
              <a:rPr lang="en-US" sz="2800" dirty="0">
                <a:latin typeface="+mj-lt"/>
              </a:rPr>
              <a:t> = </a:t>
            </a:r>
            <a:r>
              <a:rPr lang="en-US" sz="2800" i="1" dirty="0" err="1">
                <a:latin typeface="+mj-lt"/>
              </a:rPr>
              <a:t>p</a:t>
            </a:r>
            <a:r>
              <a:rPr lang="en-US" sz="2800" i="1" baseline="-25000" dirty="0" err="1">
                <a:latin typeface="+mj-lt"/>
              </a:rPr>
              <a:t>A</a:t>
            </a:r>
            <a:r>
              <a:rPr lang="en-US" sz="2800" i="1" baseline="-25000" dirty="0">
                <a:latin typeface="+mj-lt"/>
              </a:rPr>
              <a:t> </a:t>
            </a:r>
            <a:r>
              <a:rPr lang="en-US" sz="2800" i="1" dirty="0" err="1">
                <a:latin typeface="+mj-lt"/>
              </a:rPr>
              <a:t>p</a:t>
            </a:r>
            <a:r>
              <a:rPr lang="en-US" sz="2800" i="1" baseline="-25000" dirty="0" err="1">
                <a:latin typeface="+mj-lt"/>
              </a:rPr>
              <a:t>b</a:t>
            </a:r>
            <a:r>
              <a:rPr lang="en-US" sz="2800" dirty="0">
                <a:latin typeface="+mj-lt"/>
              </a:rPr>
              <a:t> = </a:t>
            </a:r>
            <a:r>
              <a:rPr lang="en-US" sz="2800" i="1" dirty="0" err="1">
                <a:latin typeface="+mj-lt"/>
              </a:rPr>
              <a:t>p</a:t>
            </a:r>
            <a:r>
              <a:rPr lang="en-US" sz="2800" i="1" baseline="-25000" dirty="0" err="1">
                <a:latin typeface="+mj-lt"/>
              </a:rPr>
              <a:t>A</a:t>
            </a:r>
            <a:r>
              <a:rPr lang="en-US" sz="2800" baseline="-25000" dirty="0">
                <a:latin typeface="+mj-lt"/>
              </a:rPr>
              <a:t> </a:t>
            </a:r>
            <a:r>
              <a:rPr lang="en-US" sz="2800" dirty="0">
                <a:latin typeface="+mj-lt"/>
              </a:rPr>
              <a:t>(1- </a:t>
            </a:r>
            <a:r>
              <a:rPr lang="en-US" sz="2800" i="1" dirty="0" err="1">
                <a:latin typeface="+mj-lt"/>
              </a:rPr>
              <a:t>p</a:t>
            </a:r>
            <a:r>
              <a:rPr lang="en-US" sz="2800" i="1" baseline="-25000" dirty="0" err="1">
                <a:latin typeface="+mj-lt"/>
              </a:rPr>
              <a:t>B</a:t>
            </a:r>
            <a:r>
              <a:rPr lang="en-US" sz="2800" dirty="0">
                <a:latin typeface="+mj-lt"/>
              </a:rPr>
              <a:t>)</a:t>
            </a:r>
          </a:p>
          <a:p>
            <a:pPr>
              <a:spcBef>
                <a:spcPct val="50000"/>
              </a:spcBef>
            </a:pPr>
            <a:r>
              <a:rPr lang="en-US" sz="2800" dirty="0" err="1">
                <a:latin typeface="+mj-lt"/>
              </a:rPr>
              <a:t>P</a:t>
            </a:r>
            <a:r>
              <a:rPr lang="en-US" sz="2800" baseline="-25000" dirty="0" err="1">
                <a:latin typeface="+mj-lt"/>
              </a:rPr>
              <a:t>aB</a:t>
            </a:r>
            <a:r>
              <a:rPr lang="en-US" sz="2800" dirty="0">
                <a:latin typeface="+mj-lt"/>
              </a:rPr>
              <a:t> = </a:t>
            </a:r>
            <a:r>
              <a:rPr lang="en-US" sz="2800" i="1" dirty="0">
                <a:latin typeface="+mj-lt"/>
              </a:rPr>
              <a:t>p</a:t>
            </a:r>
            <a:r>
              <a:rPr lang="en-US" sz="2800" i="1" baseline="-25000" dirty="0">
                <a:latin typeface="+mj-lt"/>
              </a:rPr>
              <a:t>a </a:t>
            </a:r>
            <a:r>
              <a:rPr lang="en-US" sz="2800" i="1" dirty="0" err="1">
                <a:latin typeface="+mj-lt"/>
              </a:rPr>
              <a:t>p</a:t>
            </a:r>
            <a:r>
              <a:rPr lang="en-US" sz="2800" i="1" baseline="-25000" dirty="0" err="1">
                <a:latin typeface="+mj-lt"/>
              </a:rPr>
              <a:t>B</a:t>
            </a:r>
            <a:r>
              <a:rPr lang="en-US" sz="2800" dirty="0">
                <a:latin typeface="+mj-lt"/>
              </a:rPr>
              <a:t> = (1- </a:t>
            </a:r>
            <a:r>
              <a:rPr lang="en-US" sz="2800" i="1" dirty="0" err="1">
                <a:latin typeface="+mj-lt"/>
              </a:rPr>
              <a:t>p</a:t>
            </a:r>
            <a:r>
              <a:rPr lang="en-US" sz="2800" i="1" baseline="-25000" dirty="0" err="1">
                <a:latin typeface="+mj-lt"/>
              </a:rPr>
              <a:t>A</a:t>
            </a:r>
            <a:r>
              <a:rPr lang="en-US" sz="2800" dirty="0">
                <a:latin typeface="+mj-lt"/>
              </a:rPr>
              <a:t>) </a:t>
            </a:r>
            <a:r>
              <a:rPr lang="en-US" sz="2800" i="1" dirty="0" err="1">
                <a:latin typeface="+mj-lt"/>
              </a:rPr>
              <a:t>p</a:t>
            </a:r>
            <a:r>
              <a:rPr lang="en-US" sz="2800" i="1" baseline="-25000" dirty="0" err="1">
                <a:latin typeface="+mj-lt"/>
              </a:rPr>
              <a:t>B</a:t>
            </a:r>
            <a:endParaRPr lang="en-US" sz="2800" i="1" baseline="-25000" dirty="0">
              <a:latin typeface="+mj-lt"/>
            </a:endParaRPr>
          </a:p>
          <a:p>
            <a:pPr>
              <a:spcBef>
                <a:spcPct val="50000"/>
              </a:spcBef>
            </a:pPr>
            <a:r>
              <a:rPr lang="en-US" sz="2800" dirty="0" err="1">
                <a:latin typeface="+mj-lt"/>
              </a:rPr>
              <a:t>P</a:t>
            </a:r>
            <a:r>
              <a:rPr lang="en-US" sz="2800" baseline="-25000" dirty="0" err="1">
                <a:latin typeface="+mj-lt"/>
              </a:rPr>
              <a:t>ab</a:t>
            </a:r>
            <a:r>
              <a:rPr lang="en-US" sz="2800" dirty="0">
                <a:latin typeface="+mj-lt"/>
              </a:rPr>
              <a:t> = </a:t>
            </a:r>
            <a:r>
              <a:rPr lang="en-US" sz="2800" i="1" dirty="0">
                <a:latin typeface="+mj-lt"/>
              </a:rPr>
              <a:t>p</a:t>
            </a:r>
            <a:r>
              <a:rPr lang="en-US" sz="2800" i="1" baseline="-25000" dirty="0">
                <a:latin typeface="+mj-lt"/>
              </a:rPr>
              <a:t>a </a:t>
            </a:r>
            <a:r>
              <a:rPr lang="en-US" sz="2800" i="1" dirty="0" err="1">
                <a:latin typeface="+mj-lt"/>
              </a:rPr>
              <a:t>p</a:t>
            </a:r>
            <a:r>
              <a:rPr lang="en-US" sz="2800" i="1" baseline="-25000" dirty="0" err="1">
                <a:latin typeface="+mj-lt"/>
              </a:rPr>
              <a:t>b</a:t>
            </a:r>
            <a:r>
              <a:rPr lang="en-US" sz="2800" dirty="0">
                <a:latin typeface="+mj-lt"/>
              </a:rPr>
              <a:t> = (1- </a:t>
            </a:r>
            <a:r>
              <a:rPr lang="en-US" sz="2800" i="1" dirty="0" err="1">
                <a:latin typeface="+mj-lt"/>
              </a:rPr>
              <a:t>p</a:t>
            </a:r>
            <a:r>
              <a:rPr lang="en-US" sz="2800" i="1" baseline="-25000" dirty="0" err="1">
                <a:latin typeface="+mj-lt"/>
              </a:rPr>
              <a:t>A</a:t>
            </a:r>
            <a:r>
              <a:rPr lang="en-US" sz="2800" dirty="0">
                <a:latin typeface="+mj-lt"/>
              </a:rPr>
              <a:t>) (1- </a:t>
            </a:r>
            <a:r>
              <a:rPr lang="en-US" sz="2800" i="1" dirty="0" err="1">
                <a:latin typeface="+mj-lt"/>
              </a:rPr>
              <a:t>p</a:t>
            </a:r>
            <a:r>
              <a:rPr lang="en-US" sz="2800" i="1" baseline="-25000" dirty="0" err="1">
                <a:latin typeface="+mj-lt"/>
              </a:rPr>
              <a:t>B</a:t>
            </a:r>
            <a:r>
              <a:rPr lang="en-US" sz="2800" dirty="0">
                <a:latin typeface="+mj-lt"/>
              </a:rPr>
              <a:t>)</a:t>
            </a:r>
          </a:p>
        </p:txBody>
      </p:sp>
      <p:sp>
        <p:nvSpPr>
          <p:cNvPr id="7"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Linkage Disequilibrium</a:t>
            </a:r>
          </a:p>
        </p:txBody>
      </p:sp>
    </p:spTree>
    <p:extLst>
      <p:ext uri="{BB962C8B-B14F-4D97-AF65-F5344CB8AC3E}">
        <p14:creationId xmlns:p14="http://schemas.microsoft.com/office/powerpoint/2010/main" val="38042658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0344"/>
                                        </p:tgtEl>
                                        <p:attrNameLst>
                                          <p:attrName>style.visibility</p:attrName>
                                        </p:attrNameLst>
                                      </p:cBhvr>
                                      <p:to>
                                        <p:strVal val="visible"/>
                                      </p:to>
                                    </p:set>
                                    <p:animEffect transition="in" filter="dissolve">
                                      <p:cBhvr>
                                        <p:cTn id="7" dur="500"/>
                                        <p:tgtEl>
                                          <p:spTgt spid="610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344"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Text Box 2"/>
          <p:cNvSpPr txBox="1">
            <a:spLocks noChangeArrowheads="1"/>
          </p:cNvSpPr>
          <p:nvPr/>
        </p:nvSpPr>
        <p:spPr bwMode="auto">
          <a:xfrm>
            <a:off x="228600" y="820311"/>
            <a:ext cx="8686800" cy="128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574675" indent="-574675">
              <a:defRPr sz="2400">
                <a:solidFill>
                  <a:schemeClr val="tx1"/>
                </a:solidFill>
                <a:latin typeface="Times New Roman" pitchFamily="18" charset="0"/>
              </a:defRPr>
            </a:lvl1pPr>
            <a:lvl2pPr marL="688975">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50000"/>
              </a:spcBef>
              <a:buFont typeface="Wingdings" panose="05000000000000000000" pitchFamily="2" charset="2"/>
              <a:buChar char="F"/>
            </a:pPr>
            <a:r>
              <a:rPr lang="en-US" sz="2800" dirty="0">
                <a:latin typeface="Contemporary Brush" pitchFamily="66" charset="0"/>
              </a:rPr>
              <a:t>Basic component of most measures of LD is the disequilibrium coefficient (</a:t>
            </a:r>
            <a:r>
              <a:rPr lang="en-US" sz="2800" dirty="0">
                <a:latin typeface="+mj-lt"/>
              </a:rPr>
              <a:t>D</a:t>
            </a:r>
            <a:r>
              <a:rPr lang="en-US" sz="2800" dirty="0">
                <a:latin typeface="Contemporary Brush" pitchFamily="66" charset="0"/>
              </a:rPr>
              <a:t>), the difference between observed and expected number of haplotypes</a:t>
            </a:r>
          </a:p>
        </p:txBody>
      </p:sp>
      <p:sp>
        <p:nvSpPr>
          <p:cNvPr id="612355" name="Text Box 3"/>
          <p:cNvSpPr txBox="1">
            <a:spLocks noChangeArrowheads="1"/>
          </p:cNvSpPr>
          <p:nvPr/>
        </p:nvSpPr>
        <p:spPr bwMode="auto">
          <a:xfrm>
            <a:off x="2743200" y="2446338"/>
            <a:ext cx="4953000"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800" dirty="0">
                <a:latin typeface="+mj-lt"/>
              </a:rPr>
              <a:t>D</a:t>
            </a:r>
            <a:r>
              <a:rPr lang="en-US" sz="2800" baseline="-25000" dirty="0">
                <a:latin typeface="+mj-lt"/>
              </a:rPr>
              <a:t>AB</a:t>
            </a:r>
            <a:r>
              <a:rPr lang="en-US" sz="2800" dirty="0">
                <a:latin typeface="+mj-lt"/>
              </a:rPr>
              <a:t> = P</a:t>
            </a:r>
            <a:r>
              <a:rPr lang="en-US" sz="2800" baseline="-25000" dirty="0">
                <a:latin typeface="+mj-lt"/>
              </a:rPr>
              <a:t>AB</a:t>
            </a:r>
            <a:r>
              <a:rPr lang="en-US" sz="2800" dirty="0">
                <a:latin typeface="+mj-lt"/>
              </a:rPr>
              <a:t> - </a:t>
            </a:r>
            <a:r>
              <a:rPr lang="en-US" sz="2800" i="1" dirty="0" err="1">
                <a:latin typeface="+mj-lt"/>
              </a:rPr>
              <a:t>p</a:t>
            </a:r>
            <a:r>
              <a:rPr lang="en-US" sz="2800" i="1" baseline="-25000" dirty="0" err="1">
                <a:latin typeface="+mj-lt"/>
              </a:rPr>
              <a:t>A</a:t>
            </a:r>
            <a:r>
              <a:rPr lang="en-US" sz="2800" i="1" baseline="-25000" dirty="0">
                <a:latin typeface="+mj-lt"/>
              </a:rPr>
              <a:t> </a:t>
            </a:r>
            <a:r>
              <a:rPr lang="en-US" sz="2800" i="1" dirty="0" err="1">
                <a:latin typeface="+mj-lt"/>
              </a:rPr>
              <a:t>p</a:t>
            </a:r>
            <a:r>
              <a:rPr lang="en-US" sz="2800" i="1" baseline="-25000" dirty="0" err="1">
                <a:latin typeface="+mj-lt"/>
              </a:rPr>
              <a:t>B</a:t>
            </a:r>
            <a:endParaRPr lang="en-US" sz="2800" i="1" baseline="-25000" dirty="0">
              <a:latin typeface="+mj-lt"/>
            </a:endParaRPr>
          </a:p>
          <a:p>
            <a:pPr>
              <a:spcBef>
                <a:spcPct val="50000"/>
              </a:spcBef>
            </a:pPr>
            <a:r>
              <a:rPr lang="en-US" sz="2800" dirty="0"/>
              <a:t>Given </a:t>
            </a:r>
            <a:r>
              <a:rPr lang="en-US" sz="2800" dirty="0">
                <a:latin typeface="+mj-lt"/>
              </a:rPr>
              <a:t>D</a:t>
            </a:r>
            <a:r>
              <a:rPr lang="en-US" sz="2800" baseline="-25000" dirty="0">
                <a:latin typeface="+mj-lt"/>
              </a:rPr>
              <a:t>AB</a:t>
            </a:r>
            <a:r>
              <a:rPr lang="en-US" sz="2800" dirty="0"/>
              <a:t>, then</a:t>
            </a:r>
          </a:p>
          <a:p>
            <a:pPr>
              <a:spcBef>
                <a:spcPct val="50000"/>
              </a:spcBef>
            </a:pPr>
            <a:r>
              <a:rPr lang="en-US" sz="2800" dirty="0">
                <a:latin typeface="+mj-lt"/>
              </a:rPr>
              <a:t>	P</a:t>
            </a:r>
            <a:r>
              <a:rPr lang="en-US" sz="2800" baseline="-25000" dirty="0">
                <a:latin typeface="+mj-lt"/>
              </a:rPr>
              <a:t>AB</a:t>
            </a:r>
            <a:r>
              <a:rPr lang="en-US" sz="2800" dirty="0">
                <a:latin typeface="+mj-lt"/>
              </a:rPr>
              <a:t> = </a:t>
            </a:r>
            <a:r>
              <a:rPr lang="en-US" sz="2800" i="1" dirty="0" err="1">
                <a:latin typeface="+mj-lt"/>
              </a:rPr>
              <a:t>p</a:t>
            </a:r>
            <a:r>
              <a:rPr lang="en-US" sz="2800" i="1" baseline="-25000" dirty="0" err="1">
                <a:latin typeface="+mj-lt"/>
              </a:rPr>
              <a:t>A</a:t>
            </a:r>
            <a:r>
              <a:rPr lang="en-US" sz="2800" i="1" baseline="-25000" dirty="0">
                <a:latin typeface="+mj-lt"/>
              </a:rPr>
              <a:t> </a:t>
            </a:r>
            <a:r>
              <a:rPr lang="en-US" sz="2800" i="1" dirty="0" err="1">
                <a:latin typeface="+mj-lt"/>
              </a:rPr>
              <a:t>p</a:t>
            </a:r>
            <a:r>
              <a:rPr lang="en-US" sz="2800" i="1" baseline="-25000" dirty="0" err="1">
                <a:latin typeface="+mj-lt"/>
              </a:rPr>
              <a:t>B</a:t>
            </a:r>
            <a:r>
              <a:rPr lang="en-US" sz="2800" dirty="0">
                <a:latin typeface="+mj-lt"/>
              </a:rPr>
              <a:t> + D</a:t>
            </a:r>
            <a:r>
              <a:rPr lang="en-US" sz="2800" baseline="-25000" dirty="0">
                <a:latin typeface="+mj-lt"/>
              </a:rPr>
              <a:t>AB</a:t>
            </a:r>
          </a:p>
          <a:p>
            <a:pPr>
              <a:spcBef>
                <a:spcPct val="50000"/>
              </a:spcBef>
            </a:pPr>
            <a:r>
              <a:rPr lang="en-US" sz="2800" dirty="0">
                <a:latin typeface="+mj-lt"/>
              </a:rPr>
              <a:t>	</a:t>
            </a:r>
            <a:r>
              <a:rPr lang="en-US" sz="2800" dirty="0" err="1">
                <a:latin typeface="+mj-lt"/>
              </a:rPr>
              <a:t>P</a:t>
            </a:r>
            <a:r>
              <a:rPr lang="en-US" sz="2800" baseline="-25000" dirty="0" err="1">
                <a:latin typeface="+mj-lt"/>
              </a:rPr>
              <a:t>Ab</a:t>
            </a:r>
            <a:r>
              <a:rPr lang="en-US" sz="2800" dirty="0">
                <a:latin typeface="+mj-lt"/>
              </a:rPr>
              <a:t> = </a:t>
            </a:r>
            <a:r>
              <a:rPr lang="en-US" sz="2800" i="1" dirty="0" err="1">
                <a:latin typeface="+mj-lt"/>
              </a:rPr>
              <a:t>p</a:t>
            </a:r>
            <a:r>
              <a:rPr lang="en-US" sz="2800" i="1" baseline="-25000" dirty="0" err="1">
                <a:latin typeface="+mj-lt"/>
              </a:rPr>
              <a:t>A</a:t>
            </a:r>
            <a:r>
              <a:rPr lang="en-US" sz="2800" i="1" baseline="-25000" dirty="0">
                <a:latin typeface="+mj-lt"/>
              </a:rPr>
              <a:t> </a:t>
            </a:r>
            <a:r>
              <a:rPr lang="en-US" sz="2800" i="1" dirty="0" err="1">
                <a:latin typeface="+mj-lt"/>
              </a:rPr>
              <a:t>p</a:t>
            </a:r>
            <a:r>
              <a:rPr lang="en-US" sz="2800" i="1" baseline="-25000" dirty="0" err="1">
                <a:latin typeface="+mj-lt"/>
              </a:rPr>
              <a:t>b</a:t>
            </a:r>
            <a:r>
              <a:rPr lang="en-US" sz="2800" dirty="0">
                <a:latin typeface="+mj-lt"/>
              </a:rPr>
              <a:t> - D</a:t>
            </a:r>
            <a:r>
              <a:rPr lang="en-US" sz="2800" baseline="-25000" dirty="0">
                <a:latin typeface="+mj-lt"/>
              </a:rPr>
              <a:t>AB</a:t>
            </a:r>
          </a:p>
          <a:p>
            <a:pPr>
              <a:spcBef>
                <a:spcPct val="50000"/>
              </a:spcBef>
            </a:pPr>
            <a:r>
              <a:rPr lang="en-US" sz="2800" dirty="0">
                <a:latin typeface="+mj-lt"/>
              </a:rPr>
              <a:t>	</a:t>
            </a:r>
            <a:r>
              <a:rPr lang="en-US" sz="2800" dirty="0" err="1">
                <a:latin typeface="+mj-lt"/>
              </a:rPr>
              <a:t>P</a:t>
            </a:r>
            <a:r>
              <a:rPr lang="en-US" sz="2800" baseline="-25000" dirty="0" err="1">
                <a:latin typeface="+mj-lt"/>
              </a:rPr>
              <a:t>aB</a:t>
            </a:r>
            <a:r>
              <a:rPr lang="en-US" sz="2800" dirty="0">
                <a:latin typeface="+mj-lt"/>
              </a:rPr>
              <a:t> = </a:t>
            </a:r>
            <a:r>
              <a:rPr lang="en-US" sz="2800" i="1" dirty="0">
                <a:latin typeface="+mj-lt"/>
              </a:rPr>
              <a:t>p</a:t>
            </a:r>
            <a:r>
              <a:rPr lang="en-US" sz="2800" i="1" baseline="-25000" dirty="0">
                <a:latin typeface="+mj-lt"/>
              </a:rPr>
              <a:t>a </a:t>
            </a:r>
            <a:r>
              <a:rPr lang="en-US" sz="2800" i="1" dirty="0" err="1">
                <a:latin typeface="+mj-lt"/>
              </a:rPr>
              <a:t>p</a:t>
            </a:r>
            <a:r>
              <a:rPr lang="en-US" sz="2800" i="1" baseline="-25000" dirty="0" err="1">
                <a:latin typeface="+mj-lt"/>
              </a:rPr>
              <a:t>B</a:t>
            </a:r>
            <a:r>
              <a:rPr lang="en-US" sz="2800" dirty="0">
                <a:latin typeface="+mj-lt"/>
              </a:rPr>
              <a:t> - D</a:t>
            </a:r>
            <a:r>
              <a:rPr lang="en-US" sz="2800" baseline="-25000" dirty="0">
                <a:latin typeface="+mj-lt"/>
              </a:rPr>
              <a:t>AB</a:t>
            </a:r>
          </a:p>
          <a:p>
            <a:pPr>
              <a:spcBef>
                <a:spcPct val="50000"/>
              </a:spcBef>
            </a:pPr>
            <a:r>
              <a:rPr lang="en-US" sz="2800" dirty="0">
                <a:latin typeface="+mj-lt"/>
              </a:rPr>
              <a:t>	</a:t>
            </a:r>
            <a:r>
              <a:rPr lang="en-US" sz="2800" dirty="0" err="1">
                <a:latin typeface="+mj-lt"/>
              </a:rPr>
              <a:t>P</a:t>
            </a:r>
            <a:r>
              <a:rPr lang="en-US" sz="2800" baseline="-25000" dirty="0" err="1">
                <a:latin typeface="+mj-lt"/>
              </a:rPr>
              <a:t>ab</a:t>
            </a:r>
            <a:r>
              <a:rPr lang="en-US" sz="2800" dirty="0">
                <a:latin typeface="+mj-lt"/>
              </a:rPr>
              <a:t> = </a:t>
            </a:r>
            <a:r>
              <a:rPr lang="en-US" sz="2800" i="1" dirty="0">
                <a:latin typeface="+mj-lt"/>
              </a:rPr>
              <a:t>p</a:t>
            </a:r>
            <a:r>
              <a:rPr lang="en-US" sz="2800" i="1" baseline="-25000" dirty="0">
                <a:latin typeface="+mj-lt"/>
              </a:rPr>
              <a:t>a </a:t>
            </a:r>
            <a:r>
              <a:rPr lang="en-US" sz="2800" i="1" dirty="0" err="1">
                <a:latin typeface="+mj-lt"/>
              </a:rPr>
              <a:t>p</a:t>
            </a:r>
            <a:r>
              <a:rPr lang="en-US" sz="2800" i="1" baseline="-25000" dirty="0" err="1">
                <a:latin typeface="+mj-lt"/>
              </a:rPr>
              <a:t>b</a:t>
            </a:r>
            <a:r>
              <a:rPr lang="en-US" sz="2800" dirty="0">
                <a:latin typeface="+mj-lt"/>
              </a:rPr>
              <a:t> + D</a:t>
            </a:r>
            <a:r>
              <a:rPr lang="en-US" sz="2800" baseline="-25000" dirty="0">
                <a:latin typeface="+mj-lt"/>
              </a:rPr>
              <a:t>AB</a:t>
            </a:r>
          </a:p>
        </p:txBody>
      </p:sp>
      <p:sp>
        <p:nvSpPr>
          <p:cNvPr id="8"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Linkage Disequilibrium</a:t>
            </a:r>
          </a:p>
        </p:txBody>
      </p:sp>
    </p:spTree>
    <p:extLst>
      <p:ext uri="{BB962C8B-B14F-4D97-AF65-F5344CB8AC3E}">
        <p14:creationId xmlns:p14="http://schemas.microsoft.com/office/powerpoint/2010/main" val="49460376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2355"/>
                                        </p:tgtEl>
                                        <p:attrNameLst>
                                          <p:attrName>style.visibility</p:attrName>
                                        </p:attrNameLst>
                                      </p:cBhvr>
                                      <p:to>
                                        <p:strVal val="visible"/>
                                      </p:to>
                                    </p:set>
                                    <p:animEffect transition="in" filter="dissolve">
                                      <p:cBhvr>
                                        <p:cTn id="7" dur="500"/>
                                        <p:tgtEl>
                                          <p:spTgt spid="612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355"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Text Box 2"/>
          <p:cNvSpPr txBox="1">
            <a:spLocks noChangeArrowheads="1"/>
          </p:cNvSpPr>
          <p:nvPr/>
        </p:nvSpPr>
        <p:spPr bwMode="auto">
          <a:xfrm>
            <a:off x="228600" y="823486"/>
            <a:ext cx="8686800" cy="3211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574675" indent="-574675">
              <a:defRPr sz="2400">
                <a:solidFill>
                  <a:schemeClr val="tx1"/>
                </a:solidFill>
                <a:latin typeface="Times New Roman" pitchFamily="18" charset="0"/>
              </a:defRPr>
            </a:lvl1pPr>
            <a:lvl2pPr marL="688975">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50000"/>
              </a:spcBef>
              <a:buFont typeface="Wingdings" panose="05000000000000000000" pitchFamily="2" charset="2"/>
              <a:buChar char="F"/>
            </a:pPr>
            <a:r>
              <a:rPr lang="en-US" sz="2800" dirty="0">
                <a:latin typeface="+mj-lt"/>
              </a:rPr>
              <a:t>D</a:t>
            </a:r>
            <a:r>
              <a:rPr lang="en-US" sz="2800" dirty="0">
                <a:latin typeface="Contemporary Brush" pitchFamily="66" charset="0"/>
              </a:rPr>
              <a:t> is difficult to interpret</a:t>
            </a:r>
          </a:p>
          <a:p>
            <a:pPr>
              <a:spcBef>
                <a:spcPct val="50000"/>
              </a:spcBef>
              <a:buFont typeface="Wingdings" panose="05000000000000000000" pitchFamily="2" charset="2"/>
              <a:buChar char="F"/>
            </a:pPr>
            <a:r>
              <a:rPr lang="en-US" sz="2800" dirty="0">
                <a:latin typeface="Contemporary Brush" pitchFamily="66" charset="0"/>
              </a:rPr>
              <a:t>Sign of </a:t>
            </a:r>
            <a:r>
              <a:rPr lang="en-US" sz="2800" dirty="0">
                <a:latin typeface="+mj-lt"/>
              </a:rPr>
              <a:t>D</a:t>
            </a:r>
            <a:r>
              <a:rPr lang="en-US" sz="2800" baseline="-25000" dirty="0">
                <a:latin typeface="+mj-lt"/>
              </a:rPr>
              <a:t>AB</a:t>
            </a:r>
            <a:r>
              <a:rPr lang="en-US" sz="2800" dirty="0">
                <a:latin typeface="Contemporary Brush" pitchFamily="66" charset="0"/>
              </a:rPr>
              <a:t> is arbitrary</a:t>
            </a:r>
          </a:p>
          <a:p>
            <a:pPr marL="1030288" indent="-458788">
              <a:spcBef>
                <a:spcPts val="820"/>
              </a:spcBef>
              <a:buFont typeface="Wingdings" panose="05000000000000000000" pitchFamily="2" charset="2"/>
              <a:buChar char="Ø"/>
            </a:pPr>
            <a:r>
              <a:rPr lang="en-US" dirty="0">
                <a:latin typeface="Contemporary Brush" pitchFamily="66" charset="0"/>
                <a:sym typeface="Wingdings"/>
              </a:rPr>
              <a:t>Common convention: set </a:t>
            </a:r>
            <a:r>
              <a:rPr lang="en-US" dirty="0">
                <a:latin typeface="+mj-lt"/>
                <a:sym typeface="Wingdings"/>
              </a:rPr>
              <a:t>A</a:t>
            </a:r>
            <a:r>
              <a:rPr lang="en-US" dirty="0">
                <a:latin typeface="Contemporary Brush" pitchFamily="66" charset="0"/>
                <a:sym typeface="Wingdings"/>
              </a:rPr>
              <a:t> and </a:t>
            </a:r>
            <a:r>
              <a:rPr lang="en-US" dirty="0">
                <a:latin typeface="+mj-lt"/>
                <a:sym typeface="Wingdings"/>
              </a:rPr>
              <a:t>B</a:t>
            </a:r>
            <a:r>
              <a:rPr lang="en-US" dirty="0">
                <a:latin typeface="Contemporary Brush" pitchFamily="66" charset="0"/>
                <a:sym typeface="Wingdings"/>
              </a:rPr>
              <a:t> to be the common allele, </a:t>
            </a:r>
            <a:r>
              <a:rPr lang="en-US" dirty="0">
                <a:latin typeface="+mj-lt"/>
                <a:sym typeface="Wingdings"/>
              </a:rPr>
              <a:t>a</a:t>
            </a:r>
            <a:r>
              <a:rPr lang="en-US" dirty="0">
                <a:latin typeface="Contemporary Brush" pitchFamily="66" charset="0"/>
                <a:sym typeface="Wingdings"/>
              </a:rPr>
              <a:t> and </a:t>
            </a:r>
            <a:r>
              <a:rPr lang="en-US" dirty="0">
                <a:latin typeface="+mj-lt"/>
                <a:sym typeface="Wingdings"/>
              </a:rPr>
              <a:t>b</a:t>
            </a:r>
            <a:r>
              <a:rPr lang="en-US" dirty="0">
                <a:latin typeface="Contemporary Brush" pitchFamily="66" charset="0"/>
                <a:sym typeface="Wingdings"/>
              </a:rPr>
              <a:t> to be the rare allele</a:t>
            </a:r>
            <a:endParaRPr lang="en-US" dirty="0">
              <a:latin typeface="Contemporary Brush" pitchFamily="66" charset="0"/>
            </a:endParaRPr>
          </a:p>
          <a:p>
            <a:pPr>
              <a:spcBef>
                <a:spcPct val="50000"/>
              </a:spcBef>
              <a:buFont typeface="Wingdings" panose="05000000000000000000" pitchFamily="2" charset="2"/>
              <a:buChar char="F"/>
            </a:pPr>
            <a:r>
              <a:rPr lang="en-US" sz="2800" dirty="0">
                <a:latin typeface="Contemporary Brush" pitchFamily="66" charset="0"/>
                <a:sym typeface="Symbol" pitchFamily="18" charset="2"/>
              </a:rPr>
              <a:t>The range of </a:t>
            </a:r>
            <a:r>
              <a:rPr lang="en-US" sz="2800" dirty="0">
                <a:latin typeface="+mj-lt"/>
                <a:sym typeface="Symbol" pitchFamily="18" charset="2"/>
              </a:rPr>
              <a:t>D</a:t>
            </a:r>
            <a:r>
              <a:rPr lang="en-US" sz="2800" dirty="0">
                <a:latin typeface="Contemporary Brush" pitchFamily="66" charset="0"/>
                <a:sym typeface="Symbol" pitchFamily="18" charset="2"/>
              </a:rPr>
              <a:t> is dependent upon allele frequencies</a:t>
            </a:r>
          </a:p>
          <a:p>
            <a:pPr>
              <a:spcBef>
                <a:spcPct val="50000"/>
              </a:spcBef>
              <a:buFont typeface="Wingdings" panose="05000000000000000000" pitchFamily="2" charset="2"/>
              <a:buChar char="F"/>
            </a:pPr>
            <a:r>
              <a:rPr lang="en-US" sz="2800" dirty="0">
                <a:latin typeface="Contemporary Brush" pitchFamily="66" charset="0"/>
                <a:sym typeface="Symbol" pitchFamily="18" charset="2"/>
              </a:rPr>
              <a:t>Difficult to use </a:t>
            </a:r>
            <a:r>
              <a:rPr lang="en-US" sz="2800" dirty="0">
                <a:latin typeface="+mj-lt"/>
                <a:sym typeface="Symbol" pitchFamily="18" charset="2"/>
              </a:rPr>
              <a:t>D</a:t>
            </a:r>
            <a:r>
              <a:rPr lang="en-US" sz="2800" dirty="0">
                <a:latin typeface="Contemporary Brush" pitchFamily="66" charset="0"/>
                <a:sym typeface="Symbol" pitchFamily="18" charset="2"/>
              </a:rPr>
              <a:t> to compare different sets of markers</a:t>
            </a:r>
          </a:p>
        </p:txBody>
      </p:sp>
      <p:sp>
        <p:nvSpPr>
          <p:cNvPr id="7"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Linkage Disequilibrium</a:t>
            </a:r>
          </a:p>
        </p:txBody>
      </p:sp>
    </p:spTree>
    <p:extLst>
      <p:ext uri="{BB962C8B-B14F-4D97-AF65-F5344CB8AC3E}">
        <p14:creationId xmlns:p14="http://schemas.microsoft.com/office/powerpoint/2010/main" val="2961837128"/>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91790"/>
            <a:ext cx="9144000" cy="523220"/>
          </a:xfrm>
          <a:prstGeom prst="rect">
            <a:avLst/>
          </a:prstGeom>
        </p:spPr>
        <p:txBody>
          <a:bodyPr wrap="square">
            <a:spAutoFit/>
          </a:bodyPr>
          <a:lstStyle/>
          <a:p>
            <a:pPr algn="ctr"/>
            <a:r>
              <a:rPr lang="en-US" sz="2800" b="1" dirty="0">
                <a:latin typeface="+mj-lt"/>
                <a:cs typeface="Gill Sans"/>
              </a:rPr>
              <a:t>Some nearby variants are highly correlated</a:t>
            </a:r>
            <a:endParaRPr lang="en-US" sz="2800" b="1" i="0" dirty="0">
              <a:latin typeface="+mj-lt"/>
              <a:cs typeface="Gill Sans"/>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06763" y="1900956"/>
            <a:ext cx="5151913" cy="2276515"/>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06763" y="4569503"/>
            <a:ext cx="5151913" cy="2276515"/>
          </a:xfrm>
          <a:prstGeom prst="rect">
            <a:avLst/>
          </a:prstGeom>
        </p:spPr>
      </p:pic>
      <p:sp>
        <p:nvSpPr>
          <p:cNvPr id="8" name="Rectangle 7"/>
          <p:cNvSpPr/>
          <p:nvPr/>
        </p:nvSpPr>
        <p:spPr>
          <a:xfrm>
            <a:off x="4572000" y="6422439"/>
            <a:ext cx="4572000" cy="400110"/>
          </a:xfrm>
          <a:prstGeom prst="rect">
            <a:avLst/>
          </a:prstGeom>
        </p:spPr>
        <p:txBody>
          <a:bodyPr>
            <a:spAutoFit/>
          </a:bodyPr>
          <a:lstStyle/>
          <a:p>
            <a:pPr algn="r"/>
            <a:r>
              <a:rPr lang="en-US" sz="1000" dirty="0">
                <a:latin typeface="Gill Sans"/>
                <a:cs typeface="Gill Sans"/>
                <a:hlinkClick r:id="rId4"/>
              </a:rPr>
              <a:t>http://graphics.cs.wisc.edu/WP/vis10/archives/458-hapmap-linkage-disequilibrium-plot</a:t>
            </a:r>
            <a:endParaRPr lang="en-US" sz="1000" dirty="0">
              <a:latin typeface="Gill Sans"/>
              <a:cs typeface="Gill Sans"/>
            </a:endParaRPr>
          </a:p>
          <a:p>
            <a:pPr algn="r"/>
            <a:r>
              <a:rPr lang="en-US" sz="1000" dirty="0">
                <a:latin typeface="Gill Sans"/>
                <a:cs typeface="Gill Sans"/>
              </a:rPr>
              <a:t>A global reference for human genetic variation</a:t>
            </a:r>
          </a:p>
        </p:txBody>
      </p:sp>
      <p:pic>
        <p:nvPicPr>
          <p:cNvPr id="9" name="Picture 8"/>
          <p:cNvPicPr>
            <a:picLocks noChangeAspect="1"/>
          </p:cNvPicPr>
          <p:nvPr/>
        </p:nvPicPr>
        <p:blipFill>
          <a:blip r:embed="rId5"/>
          <a:stretch>
            <a:fillRect/>
          </a:stretch>
        </p:blipFill>
        <p:spPr>
          <a:xfrm>
            <a:off x="5146342" y="2264534"/>
            <a:ext cx="3682185" cy="3503136"/>
          </a:xfrm>
          <a:prstGeom prst="rect">
            <a:avLst/>
          </a:prstGeom>
        </p:spPr>
      </p:pic>
      <p:sp>
        <p:nvSpPr>
          <p:cNvPr id="10" name="TextBox 9"/>
          <p:cNvSpPr txBox="1"/>
          <p:nvPr/>
        </p:nvSpPr>
        <p:spPr>
          <a:xfrm>
            <a:off x="1186054" y="1266606"/>
            <a:ext cx="3505749" cy="646331"/>
          </a:xfrm>
          <a:prstGeom prst="rect">
            <a:avLst/>
          </a:prstGeom>
          <a:noFill/>
        </p:spPr>
        <p:txBody>
          <a:bodyPr wrap="square" rtlCol="0">
            <a:spAutoFit/>
          </a:bodyPr>
          <a:lstStyle/>
          <a:p>
            <a:pPr algn="ctr"/>
            <a:r>
              <a:rPr lang="en-US" dirty="0">
                <a:latin typeface="Gill Sans"/>
                <a:cs typeface="Gill Sans"/>
              </a:rPr>
              <a:t>Recombination induces haplotype “blocks” of correlated SNPs</a:t>
            </a:r>
          </a:p>
        </p:txBody>
      </p:sp>
      <p:sp>
        <p:nvSpPr>
          <p:cNvPr id="11" name="TextBox 10"/>
          <p:cNvSpPr txBox="1"/>
          <p:nvPr/>
        </p:nvSpPr>
        <p:spPr>
          <a:xfrm>
            <a:off x="5358718" y="1266607"/>
            <a:ext cx="3505749" cy="646331"/>
          </a:xfrm>
          <a:prstGeom prst="rect">
            <a:avLst/>
          </a:prstGeom>
          <a:noFill/>
        </p:spPr>
        <p:txBody>
          <a:bodyPr wrap="square" rtlCol="0">
            <a:spAutoFit/>
          </a:bodyPr>
          <a:lstStyle/>
          <a:p>
            <a:pPr algn="ctr"/>
            <a:r>
              <a:rPr lang="en-US" dirty="0">
                <a:latin typeface="Gill Sans"/>
                <a:cs typeface="Gill Sans"/>
              </a:rPr>
              <a:t>Linkage disequilibrium decays with distance</a:t>
            </a:r>
          </a:p>
        </p:txBody>
      </p:sp>
    </p:spTree>
    <p:extLst>
      <p:ext uri="{BB962C8B-B14F-4D97-AF65-F5344CB8AC3E}">
        <p14:creationId xmlns:p14="http://schemas.microsoft.com/office/powerpoint/2010/main" val="879790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4DD1-1FAE-69DD-BAFA-8334CE90CC4A}"/>
              </a:ext>
            </a:extLst>
          </p:cNvPr>
          <p:cNvSpPr>
            <a:spLocks noGrp="1"/>
          </p:cNvSpPr>
          <p:nvPr>
            <p:ph type="title"/>
          </p:nvPr>
        </p:nvSpPr>
        <p:spPr>
          <a:xfrm>
            <a:off x="628650" y="0"/>
            <a:ext cx="7886700" cy="1325563"/>
          </a:xfrm>
        </p:spPr>
        <p:txBody>
          <a:bodyPr/>
          <a:lstStyle/>
          <a:p>
            <a:r>
              <a:rPr lang="en-US" dirty="0"/>
              <a:t>Linkage</a:t>
            </a:r>
          </a:p>
        </p:txBody>
      </p:sp>
      <p:sp>
        <p:nvSpPr>
          <p:cNvPr id="3" name="Slide Number Placeholder 2">
            <a:extLst>
              <a:ext uri="{FF2B5EF4-FFF2-40B4-BE49-F238E27FC236}">
                <a16:creationId xmlns:a16="http://schemas.microsoft.com/office/drawing/2014/main" id="{34C9E5DE-6BC1-A7BA-5DA9-C8BE42F8E6E1}"/>
              </a:ext>
            </a:extLst>
          </p:cNvPr>
          <p:cNvSpPr>
            <a:spLocks noGrp="1"/>
          </p:cNvSpPr>
          <p:nvPr>
            <p:ph type="sldNum" sz="quarter" idx="12"/>
          </p:nvPr>
        </p:nvSpPr>
        <p:spPr/>
        <p:txBody>
          <a:bodyPr/>
          <a:lstStyle/>
          <a:p>
            <a:fld id="{F6F8042C-985E-034B-BB41-2A1F3109AE7A}" type="slidenum">
              <a:rPr lang="en-US" smtClean="0"/>
              <a:t>37</a:t>
            </a:fld>
            <a:endParaRPr lang="en-US"/>
          </a:p>
        </p:txBody>
      </p:sp>
      <p:pic>
        <p:nvPicPr>
          <p:cNvPr id="6" name="Picture 5">
            <a:extLst>
              <a:ext uri="{FF2B5EF4-FFF2-40B4-BE49-F238E27FC236}">
                <a16:creationId xmlns:a16="http://schemas.microsoft.com/office/drawing/2014/main" id="{0DB82FC0-D9FA-122D-4BE0-D470DE4AB43B}"/>
              </a:ext>
            </a:extLst>
          </p:cNvPr>
          <p:cNvPicPr>
            <a:picLocks noChangeAspect="1"/>
          </p:cNvPicPr>
          <p:nvPr/>
        </p:nvPicPr>
        <p:blipFill>
          <a:blip r:embed="rId2"/>
          <a:stretch>
            <a:fillRect/>
          </a:stretch>
        </p:blipFill>
        <p:spPr>
          <a:xfrm>
            <a:off x="1226236" y="1022521"/>
            <a:ext cx="7289114" cy="5466836"/>
          </a:xfrm>
          <a:prstGeom prst="rect">
            <a:avLst/>
          </a:prstGeom>
        </p:spPr>
      </p:pic>
    </p:spTree>
    <p:extLst>
      <p:ext uri="{BB962C8B-B14F-4D97-AF65-F5344CB8AC3E}">
        <p14:creationId xmlns:p14="http://schemas.microsoft.com/office/powerpoint/2010/main" val="3678511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530316"/>
            <a:ext cx="9144000" cy="1754326"/>
          </a:xfrm>
          <a:prstGeom prst="rect">
            <a:avLst/>
          </a:prstGeom>
          <a:noFill/>
        </p:spPr>
        <p:txBody>
          <a:bodyPr wrap="square" rtlCol="0">
            <a:spAutoFit/>
          </a:bodyPr>
          <a:lstStyle/>
          <a:p>
            <a:pPr algn="ctr"/>
            <a:r>
              <a:rPr lang="en-US" sz="5400" b="1" dirty="0"/>
              <a:t>Disease Mapping via Association</a:t>
            </a:r>
          </a:p>
        </p:txBody>
      </p:sp>
    </p:spTree>
    <p:extLst>
      <p:ext uri="{BB962C8B-B14F-4D97-AF65-F5344CB8AC3E}">
        <p14:creationId xmlns:p14="http://schemas.microsoft.com/office/powerpoint/2010/main" val="1376886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114300" y="52388"/>
            <a:ext cx="89154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sz="3200" dirty="0">
                <a:latin typeface="Neuvarese-BoldItalic" pitchFamily="2" charset="0"/>
              </a:rPr>
              <a:t>Linkage vs. Association</a:t>
            </a:r>
          </a:p>
        </p:txBody>
      </p:sp>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5800" y="990600"/>
            <a:ext cx="7772400" cy="4922520"/>
          </a:xfrm>
          <a:prstGeom prst="rect">
            <a:avLst/>
          </a:prstGeom>
          <a:ln w="25400">
            <a:solidFill>
              <a:srgbClr val="FF0000"/>
            </a:solidFill>
          </a:ln>
        </p:spPr>
      </p:pic>
      <p:sp>
        <p:nvSpPr>
          <p:cNvPr id="12" name="TextBox 11"/>
          <p:cNvSpPr txBox="1"/>
          <p:nvPr/>
        </p:nvSpPr>
        <p:spPr>
          <a:xfrm>
            <a:off x="1250796" y="6096000"/>
            <a:ext cx="6629400" cy="307777"/>
          </a:xfrm>
          <a:prstGeom prst="rect">
            <a:avLst/>
          </a:prstGeom>
          <a:noFill/>
        </p:spPr>
        <p:txBody>
          <a:bodyPr wrap="square" lIns="0" tIns="0" rIns="0" bIns="0" rtlCol="0" anchor="ctr" anchorCtr="0">
            <a:spAutoFit/>
          </a:bodyPr>
          <a:lstStyle/>
          <a:p>
            <a:pPr algn="ctr"/>
            <a:r>
              <a:rPr lang="en-US" sz="2000" dirty="0"/>
              <a:t>From </a:t>
            </a:r>
            <a:r>
              <a:rPr lang="en-US" sz="2000" dirty="0" err="1"/>
              <a:t>Manolio</a:t>
            </a:r>
            <a:r>
              <a:rPr lang="en-US" sz="2000" dirty="0"/>
              <a:t> </a:t>
            </a:r>
            <a:r>
              <a:rPr lang="en-US" sz="2000" i="1" dirty="0"/>
              <a:t>et al.</a:t>
            </a:r>
            <a:r>
              <a:rPr lang="en-US" sz="2000" dirty="0"/>
              <a:t>  Nature 461:747</a:t>
            </a:r>
            <a:r>
              <a:rPr lang="en-US" sz="2000" dirty="0">
                <a:latin typeface="Symbol" pitchFamily="18" charset="2"/>
              </a:rPr>
              <a:t>-</a:t>
            </a:r>
            <a:r>
              <a:rPr lang="en-US" sz="2000" dirty="0"/>
              <a:t>753, 2009</a:t>
            </a:r>
          </a:p>
        </p:txBody>
      </p:sp>
    </p:spTree>
    <p:extLst>
      <p:ext uri="{BB962C8B-B14F-4D97-AF65-F5344CB8AC3E}">
        <p14:creationId xmlns:p14="http://schemas.microsoft.com/office/powerpoint/2010/main" val="3268627686"/>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Text Box 2"/>
          <p:cNvSpPr txBox="1">
            <a:spLocks noChangeArrowheads="1"/>
          </p:cNvSpPr>
          <p:nvPr/>
        </p:nvSpPr>
        <p:spPr bwMode="auto">
          <a:xfrm>
            <a:off x="571500" y="1098550"/>
            <a:ext cx="80010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tabLst>
                <a:tab pos="574675" algn="l"/>
              </a:tabLst>
              <a:defRPr sz="2400">
                <a:solidFill>
                  <a:schemeClr val="tx1"/>
                </a:solidFill>
                <a:latin typeface="Times New Roman" panose="02020603050405020304" pitchFamily="18" charset="0"/>
              </a:defRPr>
            </a:lvl1pPr>
            <a:lvl2pPr>
              <a:tabLst>
                <a:tab pos="574675" algn="l"/>
              </a:tabLst>
              <a:defRPr sz="2400">
                <a:solidFill>
                  <a:schemeClr val="tx1"/>
                </a:solidFill>
                <a:latin typeface="Times New Roman" panose="02020603050405020304" pitchFamily="18" charset="0"/>
              </a:defRPr>
            </a:lvl2pPr>
            <a:lvl3pPr>
              <a:tabLst>
                <a:tab pos="574675" algn="l"/>
              </a:tabLst>
              <a:defRPr sz="2400">
                <a:solidFill>
                  <a:schemeClr val="tx1"/>
                </a:solidFill>
                <a:latin typeface="Times New Roman" panose="02020603050405020304" pitchFamily="18" charset="0"/>
              </a:defRPr>
            </a:lvl3pPr>
            <a:lvl4pPr>
              <a:tabLst>
                <a:tab pos="574675" algn="l"/>
              </a:tabLst>
              <a:defRPr sz="2400">
                <a:solidFill>
                  <a:schemeClr val="tx1"/>
                </a:solidFill>
                <a:latin typeface="Times New Roman" panose="02020603050405020304" pitchFamily="18" charset="0"/>
              </a:defRPr>
            </a:lvl4pPr>
            <a:lvl5pPr>
              <a:tabLst>
                <a:tab pos="574675"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9pPr>
          </a:lstStyle>
          <a:p>
            <a:pPr marL="457200" indent="-457200">
              <a:spcBef>
                <a:spcPct val="50000"/>
              </a:spcBef>
              <a:buFont typeface="+mj-lt"/>
              <a:buAutoNum type="arabicPeriod"/>
            </a:pPr>
            <a:r>
              <a:rPr lang="en-US" altLang="en-US" dirty="0">
                <a:latin typeface="Contemporary Brush" panose="03080702040202020205" pitchFamily="66" charset="0"/>
              </a:rPr>
              <a:t>Migrant studies (ecological studies)</a:t>
            </a:r>
          </a:p>
          <a:p>
            <a:pPr marL="457200" indent="-457200">
              <a:spcBef>
                <a:spcPct val="50000"/>
              </a:spcBef>
              <a:buFont typeface="+mj-lt"/>
              <a:buAutoNum type="arabicPeriod"/>
            </a:pPr>
            <a:r>
              <a:rPr lang="en-US" altLang="en-US" dirty="0">
                <a:latin typeface="Contemporary Brush" panose="03080702040202020205" pitchFamily="66" charset="0"/>
              </a:rPr>
              <a:t>Familial aggregation</a:t>
            </a:r>
          </a:p>
          <a:p>
            <a:pPr marL="457200" indent="-457200">
              <a:spcBef>
                <a:spcPct val="50000"/>
              </a:spcBef>
              <a:buFont typeface="+mj-lt"/>
              <a:buAutoNum type="arabicPeriod"/>
            </a:pPr>
            <a:r>
              <a:rPr lang="en-US" altLang="en-US" dirty="0">
                <a:latin typeface="Contemporary Brush" panose="03080702040202020205" pitchFamily="66" charset="0"/>
              </a:rPr>
              <a:t>Segregation analysis</a:t>
            </a:r>
          </a:p>
          <a:p>
            <a:pPr marL="457200" indent="-457200">
              <a:spcBef>
                <a:spcPct val="50000"/>
              </a:spcBef>
              <a:buFont typeface="+mj-lt"/>
              <a:buAutoNum type="arabicPeriod"/>
            </a:pPr>
            <a:r>
              <a:rPr lang="en-US" altLang="en-US" dirty="0">
                <a:latin typeface="Contemporary Brush" panose="03080702040202020205" pitchFamily="66" charset="0"/>
              </a:rPr>
              <a:t>Linkage analysis</a:t>
            </a:r>
          </a:p>
          <a:p>
            <a:pPr marL="457200" indent="-457200">
              <a:spcBef>
                <a:spcPct val="50000"/>
              </a:spcBef>
              <a:buFont typeface="+mj-lt"/>
              <a:buAutoNum type="arabicPeriod"/>
            </a:pPr>
            <a:r>
              <a:rPr lang="en-US" altLang="en-US" dirty="0">
                <a:latin typeface="Contemporary Brush" panose="03080702040202020205" pitchFamily="66" charset="0"/>
              </a:rPr>
              <a:t>Association</a:t>
            </a:r>
          </a:p>
        </p:txBody>
      </p:sp>
      <p:sp>
        <p:nvSpPr>
          <p:cNvPr id="6" name="Text Box 3"/>
          <p:cNvSpPr txBox="1">
            <a:spLocks noChangeArrowheads="1"/>
          </p:cNvSpPr>
          <p:nvPr/>
        </p:nvSpPr>
        <p:spPr bwMode="auto">
          <a:xfrm>
            <a:off x="59532" y="152400"/>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Types of Studies in Genetic Epidemiology</a:t>
            </a:r>
          </a:p>
        </p:txBody>
      </p:sp>
    </p:spTree>
    <p:extLst>
      <p:ext uri="{BB962C8B-B14F-4D97-AF65-F5344CB8AC3E}">
        <p14:creationId xmlns:p14="http://schemas.microsoft.com/office/powerpoint/2010/main" val="1108483848"/>
      </p:ext>
    </p:extLst>
  </p:cSld>
  <p:clrMapOvr>
    <a:masterClrMapping/>
  </p:clrMapOvr>
  <p:transition>
    <p:pull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E3150-F792-7E4B-8BB6-DB70D7710003}"/>
              </a:ext>
            </a:extLst>
          </p:cNvPr>
          <p:cNvSpPr>
            <a:spLocks noGrp="1"/>
          </p:cNvSpPr>
          <p:nvPr>
            <p:ph type="title"/>
          </p:nvPr>
        </p:nvSpPr>
        <p:spPr/>
        <p:txBody>
          <a:bodyPr/>
          <a:lstStyle/>
          <a:p>
            <a:pPr algn="ctr"/>
            <a:r>
              <a:rPr lang="en-US" dirty="0"/>
              <a:t>Phenotype = </a:t>
            </a:r>
            <a:r>
              <a:rPr lang="en-US" i="1" dirty="0"/>
              <a:t>f</a:t>
            </a:r>
            <a:r>
              <a:rPr lang="en-US" dirty="0"/>
              <a:t>(Genetics, Environment)</a:t>
            </a:r>
          </a:p>
        </p:txBody>
      </p:sp>
      <p:sp>
        <p:nvSpPr>
          <p:cNvPr id="4" name="Slide Number Placeholder 3">
            <a:extLst>
              <a:ext uri="{FF2B5EF4-FFF2-40B4-BE49-F238E27FC236}">
                <a16:creationId xmlns:a16="http://schemas.microsoft.com/office/drawing/2014/main" id="{4C9CBD39-195B-024E-9E14-EB1110A74D29}"/>
              </a:ext>
            </a:extLst>
          </p:cNvPr>
          <p:cNvSpPr>
            <a:spLocks noGrp="1"/>
          </p:cNvSpPr>
          <p:nvPr>
            <p:ph type="sldNum" sz="quarter" idx="12"/>
          </p:nvPr>
        </p:nvSpPr>
        <p:spPr/>
        <p:txBody>
          <a:bodyPr/>
          <a:lstStyle/>
          <a:p>
            <a:fld id="{F6F8042C-985E-034B-BB41-2A1F3109AE7A}" type="slidenum">
              <a:rPr lang="en-US" smtClean="0"/>
              <a:t>40</a:t>
            </a:fld>
            <a:endParaRPr lang="en-US"/>
          </a:p>
        </p:txBody>
      </p:sp>
      <p:sp>
        <p:nvSpPr>
          <p:cNvPr id="5" name="TextBox 4">
            <a:extLst>
              <a:ext uri="{FF2B5EF4-FFF2-40B4-BE49-F238E27FC236}">
                <a16:creationId xmlns:a16="http://schemas.microsoft.com/office/drawing/2014/main" id="{E112F191-6C7D-3F41-96D2-48A10E9AC5CE}"/>
              </a:ext>
            </a:extLst>
          </p:cNvPr>
          <p:cNvSpPr txBox="1"/>
          <p:nvPr/>
        </p:nvSpPr>
        <p:spPr>
          <a:xfrm>
            <a:off x="2979736" y="2656402"/>
            <a:ext cx="292473" cy="415498"/>
          </a:xfrm>
          <a:prstGeom prst="rect">
            <a:avLst/>
          </a:prstGeom>
          <a:noFill/>
        </p:spPr>
        <p:txBody>
          <a:bodyPr wrap="square" rtlCol="0">
            <a:spAutoFit/>
          </a:bodyPr>
          <a:lstStyle/>
          <a:p>
            <a:r>
              <a:rPr lang="en-US" sz="2100" dirty="0">
                <a:solidFill>
                  <a:srgbClr val="000000"/>
                </a:solidFill>
              </a:rPr>
              <a:t>=</a:t>
            </a:r>
          </a:p>
        </p:txBody>
      </p:sp>
      <p:sp>
        <p:nvSpPr>
          <p:cNvPr id="6" name="TextBox 5">
            <a:extLst>
              <a:ext uri="{FF2B5EF4-FFF2-40B4-BE49-F238E27FC236}">
                <a16:creationId xmlns:a16="http://schemas.microsoft.com/office/drawing/2014/main" id="{98CFF2E3-5635-F844-8E02-BEAFF60C0B50}"/>
              </a:ext>
            </a:extLst>
          </p:cNvPr>
          <p:cNvSpPr txBox="1"/>
          <p:nvPr/>
        </p:nvSpPr>
        <p:spPr>
          <a:xfrm>
            <a:off x="4603085" y="2629508"/>
            <a:ext cx="292473" cy="415498"/>
          </a:xfrm>
          <a:prstGeom prst="rect">
            <a:avLst/>
          </a:prstGeom>
          <a:noFill/>
        </p:spPr>
        <p:txBody>
          <a:bodyPr wrap="square" rtlCol="0">
            <a:spAutoFit/>
          </a:bodyPr>
          <a:lstStyle/>
          <a:p>
            <a:r>
              <a:rPr lang="en-US" sz="2100" dirty="0">
                <a:solidFill>
                  <a:srgbClr val="000000"/>
                </a:solidFill>
              </a:rPr>
              <a:t>+</a:t>
            </a:r>
          </a:p>
        </p:txBody>
      </p:sp>
      <p:pic>
        <p:nvPicPr>
          <p:cNvPr id="7" name="Picture 6">
            <a:extLst>
              <a:ext uri="{FF2B5EF4-FFF2-40B4-BE49-F238E27FC236}">
                <a16:creationId xmlns:a16="http://schemas.microsoft.com/office/drawing/2014/main" id="{EF967811-985C-B749-AF7D-8694D7B5D3E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12338" y="2275946"/>
            <a:ext cx="1208973" cy="1208973"/>
          </a:xfrm>
          <a:prstGeom prst="rect">
            <a:avLst/>
          </a:prstGeom>
        </p:spPr>
      </p:pic>
      <p:sp>
        <p:nvSpPr>
          <p:cNvPr id="8" name="TextBox 7">
            <a:extLst>
              <a:ext uri="{FF2B5EF4-FFF2-40B4-BE49-F238E27FC236}">
                <a16:creationId xmlns:a16="http://schemas.microsoft.com/office/drawing/2014/main" id="{6F84099B-2FA3-CA49-BED5-B6DEA0D1C5E0}"/>
              </a:ext>
            </a:extLst>
          </p:cNvPr>
          <p:cNvSpPr txBox="1"/>
          <p:nvPr/>
        </p:nvSpPr>
        <p:spPr>
          <a:xfrm>
            <a:off x="2012338" y="3646039"/>
            <a:ext cx="1114097" cy="323165"/>
          </a:xfrm>
          <a:prstGeom prst="rect">
            <a:avLst/>
          </a:prstGeom>
          <a:noFill/>
        </p:spPr>
        <p:txBody>
          <a:bodyPr wrap="square" rtlCol="0">
            <a:spAutoFit/>
          </a:bodyPr>
          <a:lstStyle/>
          <a:p>
            <a:r>
              <a:rPr lang="en-US" sz="1500" dirty="0">
                <a:solidFill>
                  <a:srgbClr val="000000"/>
                </a:solidFill>
                <a:latin typeface="Calibri" panose="020F0502020204030204" pitchFamily="34" charset="0"/>
                <a:cs typeface="Calibri" panose="020F0502020204030204" pitchFamily="34" charset="0"/>
              </a:rPr>
              <a:t>phenotype</a:t>
            </a:r>
          </a:p>
        </p:txBody>
      </p:sp>
      <p:sp>
        <p:nvSpPr>
          <p:cNvPr id="9" name="TextBox 8">
            <a:extLst>
              <a:ext uri="{FF2B5EF4-FFF2-40B4-BE49-F238E27FC236}">
                <a16:creationId xmlns:a16="http://schemas.microsoft.com/office/drawing/2014/main" id="{C6614593-C38F-2144-BEFA-2DC62E2B53F6}"/>
              </a:ext>
            </a:extLst>
          </p:cNvPr>
          <p:cNvSpPr txBox="1"/>
          <p:nvPr/>
        </p:nvSpPr>
        <p:spPr>
          <a:xfrm>
            <a:off x="3401748" y="3586759"/>
            <a:ext cx="1085851" cy="553998"/>
          </a:xfrm>
          <a:prstGeom prst="rect">
            <a:avLst/>
          </a:prstGeom>
          <a:noFill/>
        </p:spPr>
        <p:txBody>
          <a:bodyPr wrap="square" rtlCol="0">
            <a:spAutoFit/>
          </a:bodyPr>
          <a:lstStyle/>
          <a:p>
            <a:pPr algn="ctr"/>
            <a:r>
              <a:rPr lang="en-US" sz="1500" dirty="0">
                <a:solidFill>
                  <a:srgbClr val="000000"/>
                </a:solidFill>
                <a:latin typeface="Calibri" panose="020F0502020204030204" pitchFamily="34" charset="0"/>
                <a:cs typeface="Calibri" panose="020F0502020204030204" pitchFamily="34" charset="0"/>
              </a:rPr>
              <a:t>genetic variations</a:t>
            </a:r>
          </a:p>
        </p:txBody>
      </p:sp>
      <p:grpSp>
        <p:nvGrpSpPr>
          <p:cNvPr id="10" name="Group 9">
            <a:extLst>
              <a:ext uri="{FF2B5EF4-FFF2-40B4-BE49-F238E27FC236}">
                <a16:creationId xmlns:a16="http://schemas.microsoft.com/office/drawing/2014/main" id="{C0A74EAC-C5DA-654D-98AA-C0D99B61D698}"/>
              </a:ext>
            </a:extLst>
          </p:cNvPr>
          <p:cNvGrpSpPr/>
          <p:nvPr/>
        </p:nvGrpSpPr>
        <p:grpSpPr>
          <a:xfrm>
            <a:off x="5016323" y="1837560"/>
            <a:ext cx="2059550" cy="1791605"/>
            <a:chOff x="5170866" y="1109846"/>
            <a:chExt cx="3346178" cy="2910845"/>
          </a:xfrm>
        </p:grpSpPr>
        <p:pic>
          <p:nvPicPr>
            <p:cNvPr id="11" name="Picture 10">
              <a:extLst>
                <a:ext uri="{FF2B5EF4-FFF2-40B4-BE49-F238E27FC236}">
                  <a16:creationId xmlns:a16="http://schemas.microsoft.com/office/drawing/2014/main" id="{773F2EF6-A271-1544-BC63-12932950F266}"/>
                </a:ext>
              </a:extLst>
            </p:cNvPr>
            <p:cNvPicPr>
              <a:picLocks noChangeAspect="1"/>
            </p:cNvPicPr>
            <p:nvPr/>
          </p:nvPicPr>
          <p:blipFill rotWithShape="1">
            <a:blip r:embed="rId3">
              <a:extLst>
                <a:ext uri="{28A0092B-C50C-407E-A947-70E740481C1C}">
                  <a14:useLocalDpi xmlns:a14="http://schemas.microsoft.com/office/drawing/2010/main"/>
                </a:ext>
              </a:extLst>
            </a:blip>
            <a:srcRect b="9041"/>
            <a:stretch/>
          </p:blipFill>
          <p:spPr>
            <a:xfrm>
              <a:off x="7384924" y="1192152"/>
              <a:ext cx="1132120" cy="1373018"/>
            </a:xfrm>
            <a:prstGeom prst="rect">
              <a:avLst/>
            </a:prstGeom>
          </p:spPr>
        </p:pic>
        <p:pic>
          <p:nvPicPr>
            <p:cNvPr id="12" name="Picture 11">
              <a:extLst>
                <a:ext uri="{FF2B5EF4-FFF2-40B4-BE49-F238E27FC236}">
                  <a16:creationId xmlns:a16="http://schemas.microsoft.com/office/drawing/2014/main" id="{57120577-219D-7C47-9FE6-9A8A5100A62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19782" y="3142575"/>
              <a:ext cx="878118" cy="878116"/>
            </a:xfrm>
            <a:prstGeom prst="rect">
              <a:avLst/>
            </a:prstGeom>
          </p:spPr>
        </p:pic>
        <p:pic>
          <p:nvPicPr>
            <p:cNvPr id="13" name="Picture 12">
              <a:extLst>
                <a:ext uri="{FF2B5EF4-FFF2-40B4-BE49-F238E27FC236}">
                  <a16:creationId xmlns:a16="http://schemas.microsoft.com/office/drawing/2014/main" id="{D2CF552D-1303-EF43-97B4-A66C6AFBA6E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170866" y="2334403"/>
              <a:ext cx="1103086" cy="810078"/>
            </a:xfrm>
            <a:prstGeom prst="rect">
              <a:avLst/>
            </a:prstGeom>
          </p:spPr>
        </p:pic>
        <p:pic>
          <p:nvPicPr>
            <p:cNvPr id="14" name="Picture 13">
              <a:extLst>
                <a:ext uri="{FF2B5EF4-FFF2-40B4-BE49-F238E27FC236}">
                  <a16:creationId xmlns:a16="http://schemas.microsoft.com/office/drawing/2014/main" id="{1ED67B0A-58C4-4C4E-A0FB-36B6A12FA4E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429821" y="2094949"/>
              <a:ext cx="1092524" cy="1054964"/>
            </a:xfrm>
            <a:prstGeom prst="rect">
              <a:avLst/>
            </a:prstGeom>
          </p:spPr>
        </p:pic>
        <p:pic>
          <p:nvPicPr>
            <p:cNvPr id="15" name="Picture 14">
              <a:extLst>
                <a:ext uri="{FF2B5EF4-FFF2-40B4-BE49-F238E27FC236}">
                  <a16:creationId xmlns:a16="http://schemas.microsoft.com/office/drawing/2014/main" id="{BC2A876E-89BA-584E-8B81-E5A31640F0CD}"/>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576670" y="1109846"/>
              <a:ext cx="1548402" cy="936172"/>
            </a:xfrm>
            <a:prstGeom prst="rect">
              <a:avLst/>
            </a:prstGeom>
          </p:spPr>
        </p:pic>
        <p:pic>
          <p:nvPicPr>
            <p:cNvPr id="16" name="Picture 15">
              <a:extLst>
                <a:ext uri="{FF2B5EF4-FFF2-40B4-BE49-F238E27FC236}">
                  <a16:creationId xmlns:a16="http://schemas.microsoft.com/office/drawing/2014/main" id="{F1120B77-08EB-7742-BDE9-D594DAD463AB}"/>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412400" y="2768095"/>
              <a:ext cx="965200" cy="965200"/>
            </a:xfrm>
            <a:prstGeom prst="rect">
              <a:avLst/>
            </a:prstGeom>
          </p:spPr>
        </p:pic>
      </p:grpSp>
      <p:pic>
        <p:nvPicPr>
          <p:cNvPr id="17" name="Picture 16">
            <a:extLst>
              <a:ext uri="{FF2B5EF4-FFF2-40B4-BE49-F238E27FC236}">
                <a16:creationId xmlns:a16="http://schemas.microsoft.com/office/drawing/2014/main" id="{84EE6CAC-4858-C349-A9EC-7647B0835898}"/>
              </a:ext>
            </a:extLst>
          </p:cNvPr>
          <p:cNvPicPr>
            <a:picLocks noChangeAspect="1"/>
          </p:cNvPicPr>
          <p:nvPr/>
        </p:nvPicPr>
        <p:blipFill rotWithShape="1">
          <a:blip r:embed="rId9">
            <a:extLst>
              <a:ext uri="{28A0092B-C50C-407E-A947-70E740481C1C}">
                <a14:useLocalDpi xmlns:a14="http://schemas.microsoft.com/office/drawing/2010/main"/>
              </a:ext>
            </a:extLst>
          </a:blip>
          <a:srcRect l="12970" t="23662" r="22295" b="30141"/>
          <a:stretch/>
        </p:blipFill>
        <p:spPr>
          <a:xfrm rot="5400000">
            <a:off x="3305007" y="2178352"/>
            <a:ext cx="1298494" cy="1314524"/>
          </a:xfrm>
          <a:prstGeom prst="rect">
            <a:avLst/>
          </a:prstGeom>
        </p:spPr>
      </p:pic>
      <p:sp>
        <p:nvSpPr>
          <p:cNvPr id="18" name="Rectangle 17">
            <a:extLst>
              <a:ext uri="{FF2B5EF4-FFF2-40B4-BE49-F238E27FC236}">
                <a16:creationId xmlns:a16="http://schemas.microsoft.com/office/drawing/2014/main" id="{6A16F051-FD45-FE4F-9A4F-95E7FAAFD6E5}"/>
              </a:ext>
            </a:extLst>
          </p:cNvPr>
          <p:cNvSpPr/>
          <p:nvPr/>
        </p:nvSpPr>
        <p:spPr>
          <a:xfrm>
            <a:off x="5380588" y="3602479"/>
            <a:ext cx="1326086" cy="553998"/>
          </a:xfrm>
          <a:prstGeom prst="rect">
            <a:avLst/>
          </a:prstGeom>
        </p:spPr>
        <p:txBody>
          <a:bodyPr wrap="square">
            <a:spAutoFit/>
          </a:bodyPr>
          <a:lstStyle/>
          <a:p>
            <a:pPr algn="ctr"/>
            <a:r>
              <a:rPr lang="en-US" sz="1500" dirty="0">
                <a:solidFill>
                  <a:srgbClr val="000000"/>
                </a:solidFill>
                <a:latin typeface="Calibri" panose="020F0502020204030204" pitchFamily="34" charset="0"/>
                <a:cs typeface="Calibri" panose="020F0502020204030204" pitchFamily="34" charset="0"/>
              </a:rPr>
              <a:t>environmental variations </a:t>
            </a:r>
          </a:p>
        </p:txBody>
      </p:sp>
      <p:sp>
        <p:nvSpPr>
          <p:cNvPr id="19" name="Content Placeholder 2">
            <a:extLst>
              <a:ext uri="{FF2B5EF4-FFF2-40B4-BE49-F238E27FC236}">
                <a16:creationId xmlns:a16="http://schemas.microsoft.com/office/drawing/2014/main" id="{30C0F4A2-E7EF-C24B-B8E7-9CB4DB122B22}"/>
              </a:ext>
            </a:extLst>
          </p:cNvPr>
          <p:cNvSpPr txBox="1">
            <a:spLocks/>
          </p:cNvSpPr>
          <p:nvPr/>
        </p:nvSpPr>
        <p:spPr>
          <a:xfrm>
            <a:off x="1322014" y="4355220"/>
            <a:ext cx="6023442" cy="1696711"/>
          </a:xfrm>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en-US" sz="1800" kern="0">
                <a:solidFill>
                  <a:srgbClr val="000000"/>
                </a:solidFill>
              </a:rPr>
              <a:t>Why do we study genetics?</a:t>
            </a:r>
          </a:p>
          <a:p>
            <a:pPr lvl="1"/>
            <a:r>
              <a:rPr lang="en-US" sz="1575" kern="0">
                <a:solidFill>
                  <a:srgbClr val="000000"/>
                </a:solidFill>
              </a:rPr>
              <a:t>Understand the biological mechanism of traits and diseases</a:t>
            </a:r>
          </a:p>
          <a:p>
            <a:pPr lvl="1"/>
            <a:r>
              <a:rPr lang="en-US" sz="1575" kern="0">
                <a:solidFill>
                  <a:srgbClr val="000000"/>
                </a:solidFill>
              </a:rPr>
              <a:t>Improve diagnosis of certain genetic disorders</a:t>
            </a:r>
          </a:p>
          <a:p>
            <a:pPr lvl="1"/>
            <a:r>
              <a:rPr lang="en-US" sz="1575" kern="0">
                <a:solidFill>
                  <a:srgbClr val="000000"/>
                </a:solidFill>
              </a:rPr>
              <a:t>Help develop personalized medicine</a:t>
            </a:r>
          </a:p>
          <a:p>
            <a:pPr marL="257175" lvl="1" indent="0">
              <a:buNone/>
            </a:pPr>
            <a:r>
              <a:rPr lang="en-US" sz="1575" kern="0">
                <a:solidFill>
                  <a:srgbClr val="000000"/>
                </a:solidFill>
              </a:rPr>
              <a:t>						</a:t>
            </a:r>
          </a:p>
          <a:p>
            <a:pPr lvl="1"/>
            <a:endParaRPr lang="en-US" sz="1575" kern="0" dirty="0">
              <a:solidFill>
                <a:srgbClr val="000000"/>
              </a:solidFill>
            </a:endParaRPr>
          </a:p>
        </p:txBody>
      </p:sp>
    </p:spTree>
    <p:extLst>
      <p:ext uri="{BB962C8B-B14F-4D97-AF65-F5344CB8AC3E}">
        <p14:creationId xmlns:p14="http://schemas.microsoft.com/office/powerpoint/2010/main" val="3900085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20444" y="4572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Disease mapping</a:t>
            </a:r>
            <a:endParaRPr dirty="0"/>
          </a:p>
        </p:txBody>
      </p:sp>
      <p:sp>
        <p:nvSpPr>
          <p:cNvPr id="61" name="Google Shape;61;p14"/>
          <p:cNvSpPr txBox="1">
            <a:spLocks noGrp="1"/>
          </p:cNvSpPr>
          <p:nvPr>
            <p:ph type="body" idx="1"/>
          </p:nvPr>
        </p:nvSpPr>
        <p:spPr>
          <a:xfrm>
            <a:off x="320444" y="1127048"/>
            <a:ext cx="8520600" cy="5730952"/>
          </a:xfrm>
          <a:prstGeom prst="rect">
            <a:avLst/>
          </a:prstGeom>
        </p:spPr>
        <p:txBody>
          <a:bodyPr spcFirstLastPara="1" vert="horz" wrap="square" lIns="91425" tIns="91425" rIns="91425" bIns="91425" numCol="1" anchor="t" anchorCtr="0" compatLnSpc="1">
            <a:prstTxWarp prst="textNoShape">
              <a:avLst/>
            </a:prstTxWarp>
            <a:noAutofit/>
          </a:bodyPr>
          <a:lstStyle/>
          <a:p>
            <a:pPr>
              <a:buAutoNum type="arabicPeriod"/>
            </a:pPr>
            <a:r>
              <a:rPr lang="en" dirty="0"/>
              <a:t>Given a collection of individuals, it is a goal in medical genetics to map the genetic architecture of a disease: the genes responsible for a disease.</a:t>
            </a:r>
            <a:br>
              <a:rPr lang="en" dirty="0"/>
            </a:br>
            <a:endParaRPr dirty="0"/>
          </a:p>
          <a:p>
            <a:pPr>
              <a:buAutoNum type="arabicPeriod"/>
            </a:pPr>
            <a:r>
              <a:rPr lang="en" dirty="0"/>
              <a:t>Knowing the genetic architecture of a disease enables:</a:t>
            </a:r>
            <a:endParaRPr dirty="0"/>
          </a:p>
          <a:p>
            <a:pPr lvl="1">
              <a:spcBef>
                <a:spcPts val="0"/>
              </a:spcBef>
              <a:buAutoNum type="alphaLcPeriod"/>
            </a:pPr>
            <a:r>
              <a:rPr lang="en" dirty="0"/>
              <a:t>Design of simple genetic tests for the disease.</a:t>
            </a:r>
            <a:endParaRPr dirty="0"/>
          </a:p>
          <a:p>
            <a:pPr lvl="1">
              <a:spcBef>
                <a:spcPts val="0"/>
              </a:spcBef>
              <a:buAutoNum type="alphaLcPeriod"/>
            </a:pPr>
            <a:r>
              <a:rPr lang="en" dirty="0"/>
              <a:t>Find </a:t>
            </a:r>
            <a:r>
              <a:rPr lang="en" i="1" dirty="0"/>
              <a:t>druggable targets</a:t>
            </a:r>
            <a:r>
              <a:rPr lang="en" dirty="0"/>
              <a:t> for therapeutic design.</a:t>
            </a:r>
            <a:br>
              <a:rPr lang="en" dirty="0"/>
            </a:br>
            <a:endParaRPr dirty="0"/>
          </a:p>
          <a:p>
            <a:pPr>
              <a:buAutoNum type="arabicPeriod"/>
            </a:pPr>
            <a:r>
              <a:rPr lang="en" dirty="0"/>
              <a:t>Traits may be Mendelian (single gene), or complex (multi-gene)</a:t>
            </a:r>
            <a:endParaRPr dirty="0"/>
          </a:p>
        </p:txBody>
      </p:sp>
    </p:spTree>
    <p:extLst>
      <p:ext uri="{BB962C8B-B14F-4D97-AF65-F5344CB8AC3E}">
        <p14:creationId xmlns:p14="http://schemas.microsoft.com/office/powerpoint/2010/main" val="3946840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title"/>
          </p:nvPr>
        </p:nvSpPr>
        <p:spPr>
          <a:xfrm>
            <a:off x="358525" y="8382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spcBef>
                <a:spcPts val="0"/>
              </a:spcBef>
              <a:spcAft>
                <a:spcPts val="0"/>
              </a:spcAft>
            </a:pPr>
            <a:r>
              <a:rPr lang="en" sz="4000" dirty="0"/>
              <a:t>Testing a single gene/SNP for </a:t>
            </a:r>
            <a:r>
              <a:rPr lang="en" sz="4000" i="1" dirty="0"/>
              <a:t>association</a:t>
            </a:r>
            <a:endParaRPr sz="4000" dirty="0"/>
          </a:p>
        </p:txBody>
      </p:sp>
      <p:pic>
        <p:nvPicPr>
          <p:cNvPr id="215" name="Google Shape;215;p27"/>
          <p:cNvPicPr preferRelativeResize="0"/>
          <p:nvPr/>
        </p:nvPicPr>
        <p:blipFill>
          <a:blip r:embed="rId3">
            <a:alphaModFix/>
          </a:blip>
          <a:stretch>
            <a:fillRect/>
          </a:stretch>
        </p:blipFill>
        <p:spPr>
          <a:xfrm>
            <a:off x="199225" y="2300550"/>
            <a:ext cx="8839200" cy="2037892"/>
          </a:xfrm>
          <a:prstGeom prst="rect">
            <a:avLst/>
          </a:prstGeom>
          <a:noFill/>
          <a:ln>
            <a:noFill/>
          </a:ln>
        </p:spPr>
      </p:pic>
      <p:sp>
        <p:nvSpPr>
          <p:cNvPr id="216" name="Google Shape;216;p27"/>
          <p:cNvSpPr txBox="1"/>
          <p:nvPr/>
        </p:nvSpPr>
        <p:spPr>
          <a:xfrm>
            <a:off x="2382625" y="4455350"/>
            <a:ext cx="4472400" cy="9678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Case control design:</a:t>
            </a:r>
            <a:br>
              <a:rPr lang="en"/>
            </a:br>
            <a:r>
              <a:rPr lang="en"/>
              <a:t>	Cases: individuals with a disease.</a:t>
            </a:r>
            <a:endParaRPr/>
          </a:p>
          <a:p>
            <a:pPr>
              <a:spcBef>
                <a:spcPts val="0"/>
              </a:spcBef>
              <a:spcAft>
                <a:spcPts val="0"/>
              </a:spcAft>
            </a:pPr>
            <a:r>
              <a:rPr lang="en"/>
              <a:t>	Controls: individuals without a disease.</a:t>
            </a:r>
            <a:endParaRPr/>
          </a:p>
        </p:txBody>
      </p:sp>
      <p:pic>
        <p:nvPicPr>
          <p:cNvPr id="217" name="Google Shape;217;p27"/>
          <p:cNvPicPr preferRelativeResize="0"/>
          <p:nvPr/>
        </p:nvPicPr>
        <p:blipFill>
          <a:blip r:embed="rId4">
            <a:alphaModFix/>
          </a:blip>
          <a:stretch>
            <a:fillRect/>
          </a:stretch>
        </p:blipFill>
        <p:spPr>
          <a:xfrm>
            <a:off x="6329015" y="4717201"/>
            <a:ext cx="2186885" cy="781325"/>
          </a:xfrm>
          <a:prstGeom prst="rect">
            <a:avLst/>
          </a:prstGeom>
          <a:noFill/>
          <a:ln>
            <a:noFill/>
          </a:ln>
        </p:spPr>
      </p:pic>
    </p:spTree>
    <p:extLst>
      <p:ext uri="{BB962C8B-B14F-4D97-AF65-F5344CB8AC3E}">
        <p14:creationId xmlns:p14="http://schemas.microsoft.com/office/powerpoint/2010/main" val="2375989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311708" y="746886"/>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spcBef>
                <a:spcPts val="0"/>
              </a:spcBef>
              <a:spcAft>
                <a:spcPts val="0"/>
              </a:spcAft>
            </a:pPr>
            <a:r>
              <a:rPr lang="en" sz="4000" dirty="0"/>
              <a:t>Testing a single gene/SNP for </a:t>
            </a:r>
            <a:r>
              <a:rPr lang="en" sz="4000" i="1" dirty="0"/>
              <a:t>association</a:t>
            </a:r>
            <a:endParaRPr sz="4000" i="1" dirty="0"/>
          </a:p>
        </p:txBody>
      </p:sp>
      <p:pic>
        <p:nvPicPr>
          <p:cNvPr id="223" name="Google Shape;223;p28"/>
          <p:cNvPicPr preferRelativeResize="0"/>
          <p:nvPr/>
        </p:nvPicPr>
        <p:blipFill>
          <a:blip r:embed="rId3">
            <a:alphaModFix/>
          </a:blip>
          <a:stretch>
            <a:fillRect/>
          </a:stretch>
        </p:blipFill>
        <p:spPr>
          <a:xfrm>
            <a:off x="2158276" y="2191275"/>
            <a:ext cx="4606777" cy="1062100"/>
          </a:xfrm>
          <a:prstGeom prst="rect">
            <a:avLst/>
          </a:prstGeom>
          <a:noFill/>
          <a:ln>
            <a:noFill/>
          </a:ln>
        </p:spPr>
      </p:pic>
      <p:sp>
        <p:nvSpPr>
          <p:cNvPr id="224" name="Google Shape;224;p28"/>
          <p:cNvSpPr txBox="1"/>
          <p:nvPr/>
        </p:nvSpPr>
        <p:spPr>
          <a:xfrm>
            <a:off x="2390450" y="4708650"/>
            <a:ext cx="4472400" cy="9678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endParaRPr/>
          </a:p>
        </p:txBody>
      </p:sp>
      <p:pic>
        <p:nvPicPr>
          <p:cNvPr id="225" name="Google Shape;225;p28"/>
          <p:cNvPicPr preferRelativeResize="0"/>
          <p:nvPr/>
        </p:nvPicPr>
        <p:blipFill>
          <a:blip r:embed="rId4">
            <a:alphaModFix/>
          </a:blip>
          <a:stretch>
            <a:fillRect/>
          </a:stretch>
        </p:blipFill>
        <p:spPr>
          <a:xfrm>
            <a:off x="2721070" y="3386050"/>
            <a:ext cx="3701876" cy="1322600"/>
          </a:xfrm>
          <a:prstGeom prst="rect">
            <a:avLst/>
          </a:prstGeom>
          <a:noFill/>
          <a:ln>
            <a:noFill/>
          </a:ln>
        </p:spPr>
      </p:pic>
      <p:sp>
        <p:nvSpPr>
          <p:cNvPr id="226" name="Google Shape;226;p28"/>
          <p:cNvSpPr txBox="1"/>
          <p:nvPr/>
        </p:nvSpPr>
        <p:spPr>
          <a:xfrm>
            <a:off x="421475" y="3651450"/>
            <a:ext cx="2029200" cy="8196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Test with Chi-squared, two degrees of freedom.</a:t>
            </a:r>
            <a:endParaRPr/>
          </a:p>
        </p:txBody>
      </p:sp>
      <p:cxnSp>
        <p:nvCxnSpPr>
          <p:cNvPr id="227" name="Google Shape;227;p28"/>
          <p:cNvCxnSpPr/>
          <p:nvPr/>
        </p:nvCxnSpPr>
        <p:spPr>
          <a:xfrm rot="10800000" flipH="1">
            <a:off x="3254700" y="4689475"/>
            <a:ext cx="421500" cy="413700"/>
          </a:xfrm>
          <a:prstGeom prst="straightConnector1">
            <a:avLst/>
          </a:prstGeom>
          <a:noFill/>
          <a:ln w="9525" cap="flat" cmpd="sng">
            <a:solidFill>
              <a:schemeClr val="dk2"/>
            </a:solidFill>
            <a:prstDash val="solid"/>
            <a:round/>
            <a:headEnd type="none" w="med" len="med"/>
            <a:tailEnd type="triangle" w="med" len="med"/>
          </a:ln>
        </p:spPr>
      </p:cxnSp>
      <p:sp>
        <p:nvSpPr>
          <p:cNvPr id="228" name="Google Shape;228;p28"/>
          <p:cNvSpPr txBox="1"/>
          <p:nvPr/>
        </p:nvSpPr>
        <p:spPr>
          <a:xfrm>
            <a:off x="1350275" y="4900250"/>
            <a:ext cx="1826400" cy="5727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Iterate over cases/control</a:t>
            </a:r>
            <a:endParaRPr/>
          </a:p>
        </p:txBody>
      </p:sp>
      <p:sp>
        <p:nvSpPr>
          <p:cNvPr id="229" name="Google Shape;229;p28"/>
          <p:cNvSpPr txBox="1"/>
          <p:nvPr/>
        </p:nvSpPr>
        <p:spPr>
          <a:xfrm>
            <a:off x="3953475" y="5005825"/>
            <a:ext cx="3102300" cy="5727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Iterate over genotypes: 00, 01, 11</a:t>
            </a:r>
            <a:endParaRPr/>
          </a:p>
        </p:txBody>
      </p:sp>
      <p:cxnSp>
        <p:nvCxnSpPr>
          <p:cNvPr id="230" name="Google Shape;230;p28"/>
          <p:cNvCxnSpPr/>
          <p:nvPr/>
        </p:nvCxnSpPr>
        <p:spPr>
          <a:xfrm rot="10800000">
            <a:off x="4370875" y="4705050"/>
            <a:ext cx="109200" cy="3591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124707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9"/>
          <p:cNvSpPr txBox="1">
            <a:spLocks noGrp="1"/>
          </p:cNvSpPr>
          <p:nvPr>
            <p:ph type="title"/>
          </p:nvPr>
        </p:nvSpPr>
        <p:spPr>
          <a:xfrm>
            <a:off x="289979" y="7360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spcBef>
                <a:spcPts val="0"/>
              </a:spcBef>
              <a:spcAft>
                <a:spcPts val="0"/>
              </a:spcAft>
            </a:pPr>
            <a:r>
              <a:rPr lang="en" sz="4000" dirty="0"/>
              <a:t>Testing a single gene/SNP for </a:t>
            </a:r>
            <a:r>
              <a:rPr lang="en" sz="4000" i="1" dirty="0"/>
              <a:t>association</a:t>
            </a:r>
            <a:endParaRPr sz="4000" i="1" dirty="0"/>
          </a:p>
        </p:txBody>
      </p:sp>
      <p:pic>
        <p:nvPicPr>
          <p:cNvPr id="236" name="Google Shape;236;p29"/>
          <p:cNvPicPr preferRelativeResize="0"/>
          <p:nvPr/>
        </p:nvPicPr>
        <p:blipFill>
          <a:blip r:embed="rId3">
            <a:alphaModFix/>
          </a:blip>
          <a:stretch>
            <a:fillRect/>
          </a:stretch>
        </p:blipFill>
        <p:spPr>
          <a:xfrm>
            <a:off x="2158276" y="2191275"/>
            <a:ext cx="4606777" cy="1062100"/>
          </a:xfrm>
          <a:prstGeom prst="rect">
            <a:avLst/>
          </a:prstGeom>
          <a:noFill/>
          <a:ln>
            <a:noFill/>
          </a:ln>
        </p:spPr>
      </p:pic>
      <p:sp>
        <p:nvSpPr>
          <p:cNvPr id="237" name="Google Shape;237;p29"/>
          <p:cNvSpPr txBox="1"/>
          <p:nvPr/>
        </p:nvSpPr>
        <p:spPr>
          <a:xfrm>
            <a:off x="2390450" y="4708650"/>
            <a:ext cx="4472400" cy="9678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endParaRPr/>
          </a:p>
        </p:txBody>
      </p:sp>
      <p:pic>
        <p:nvPicPr>
          <p:cNvPr id="238" name="Google Shape;238;p29"/>
          <p:cNvPicPr preferRelativeResize="0"/>
          <p:nvPr/>
        </p:nvPicPr>
        <p:blipFill>
          <a:blip r:embed="rId4">
            <a:alphaModFix/>
          </a:blip>
          <a:stretch>
            <a:fillRect/>
          </a:stretch>
        </p:blipFill>
        <p:spPr>
          <a:xfrm>
            <a:off x="2721070" y="3386050"/>
            <a:ext cx="3701876" cy="1322600"/>
          </a:xfrm>
          <a:prstGeom prst="rect">
            <a:avLst/>
          </a:prstGeom>
          <a:noFill/>
          <a:ln>
            <a:noFill/>
          </a:ln>
        </p:spPr>
      </p:pic>
      <p:sp>
        <p:nvSpPr>
          <p:cNvPr id="239" name="Google Shape;239;p29"/>
          <p:cNvSpPr txBox="1"/>
          <p:nvPr/>
        </p:nvSpPr>
        <p:spPr>
          <a:xfrm>
            <a:off x="421475" y="3651450"/>
            <a:ext cx="2029200" cy="8196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Test with Chi-squared, two degrees of freedom.</a:t>
            </a:r>
            <a:endParaRPr/>
          </a:p>
        </p:txBody>
      </p:sp>
      <p:cxnSp>
        <p:nvCxnSpPr>
          <p:cNvPr id="240" name="Google Shape;240;p29"/>
          <p:cNvCxnSpPr/>
          <p:nvPr/>
        </p:nvCxnSpPr>
        <p:spPr>
          <a:xfrm rot="10800000" flipH="1">
            <a:off x="3254700" y="4689475"/>
            <a:ext cx="421500" cy="413700"/>
          </a:xfrm>
          <a:prstGeom prst="straightConnector1">
            <a:avLst/>
          </a:prstGeom>
          <a:noFill/>
          <a:ln w="9525" cap="flat" cmpd="sng">
            <a:solidFill>
              <a:schemeClr val="dk2"/>
            </a:solidFill>
            <a:prstDash val="solid"/>
            <a:round/>
            <a:headEnd type="none" w="med" len="med"/>
            <a:tailEnd type="triangle" w="med" len="med"/>
          </a:ln>
        </p:spPr>
      </p:cxnSp>
      <p:sp>
        <p:nvSpPr>
          <p:cNvPr id="241" name="Google Shape;241;p29"/>
          <p:cNvSpPr txBox="1"/>
          <p:nvPr/>
        </p:nvSpPr>
        <p:spPr>
          <a:xfrm>
            <a:off x="1350275" y="4900250"/>
            <a:ext cx="1826400" cy="5727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Iterate over cases/control</a:t>
            </a:r>
            <a:endParaRPr/>
          </a:p>
        </p:txBody>
      </p:sp>
      <p:sp>
        <p:nvSpPr>
          <p:cNvPr id="242" name="Google Shape;242;p29"/>
          <p:cNvSpPr txBox="1"/>
          <p:nvPr/>
        </p:nvSpPr>
        <p:spPr>
          <a:xfrm>
            <a:off x="3953475" y="5005825"/>
            <a:ext cx="3102300" cy="5727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Iterate over genotypes: 00, 01, 11</a:t>
            </a:r>
            <a:endParaRPr/>
          </a:p>
        </p:txBody>
      </p:sp>
      <p:cxnSp>
        <p:nvCxnSpPr>
          <p:cNvPr id="243" name="Google Shape;243;p29"/>
          <p:cNvCxnSpPr/>
          <p:nvPr/>
        </p:nvCxnSpPr>
        <p:spPr>
          <a:xfrm rot="10800000">
            <a:off x="4370875" y="4705050"/>
            <a:ext cx="109200" cy="359100"/>
          </a:xfrm>
          <a:prstGeom prst="straightConnector1">
            <a:avLst/>
          </a:prstGeom>
          <a:noFill/>
          <a:ln w="9525" cap="flat" cmpd="sng">
            <a:solidFill>
              <a:schemeClr val="dk2"/>
            </a:solidFill>
            <a:prstDash val="solid"/>
            <a:round/>
            <a:headEnd type="none" w="med" len="med"/>
            <a:tailEnd type="triangle" w="med" len="med"/>
          </a:ln>
        </p:spPr>
      </p:cxnSp>
      <p:sp>
        <p:nvSpPr>
          <p:cNvPr id="244" name="Google Shape;244;p29"/>
          <p:cNvSpPr txBox="1"/>
          <p:nvPr/>
        </p:nvSpPr>
        <p:spPr>
          <a:xfrm>
            <a:off x="7102550" y="3612425"/>
            <a:ext cx="1729800" cy="10962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i="1" dirty="0" err="1">
                <a:latin typeface="Times New Roman"/>
                <a:ea typeface="Times New Roman"/>
                <a:cs typeface="Times New Roman"/>
                <a:sym typeface="Times New Roman"/>
              </a:rPr>
              <a:t>E</a:t>
            </a:r>
            <a:r>
              <a:rPr lang="en" i="1" baseline="-25000" dirty="0" err="1">
                <a:latin typeface="Times New Roman"/>
                <a:ea typeface="Times New Roman"/>
                <a:cs typeface="Times New Roman"/>
                <a:sym typeface="Times New Roman"/>
              </a:rPr>
              <a:t>ij</a:t>
            </a:r>
            <a:r>
              <a:rPr lang="en" i="1" baseline="-25000" dirty="0">
                <a:latin typeface="Times New Roman"/>
                <a:ea typeface="Times New Roman"/>
                <a:cs typeface="Times New Roman"/>
                <a:sym typeface="Times New Roman"/>
              </a:rPr>
              <a:t> </a:t>
            </a:r>
            <a:r>
              <a:rPr lang="en" dirty="0"/>
              <a:t>= genotype frequency * sample size</a:t>
            </a:r>
            <a:endParaRPr dirty="0"/>
          </a:p>
          <a:p>
            <a:pPr>
              <a:spcBef>
                <a:spcPts val="0"/>
              </a:spcBef>
              <a:spcAft>
                <a:spcPts val="0"/>
              </a:spcAft>
            </a:pPr>
            <a:endParaRPr dirty="0"/>
          </a:p>
          <a:p>
            <a:pPr>
              <a:spcBef>
                <a:spcPts val="0"/>
              </a:spcBef>
              <a:spcAft>
                <a:spcPts val="0"/>
              </a:spcAft>
            </a:pPr>
            <a:r>
              <a:rPr lang="en" i="1" dirty="0">
                <a:latin typeface="Times New Roman"/>
                <a:ea typeface="Times New Roman"/>
                <a:cs typeface="Times New Roman"/>
                <a:sym typeface="Times New Roman"/>
              </a:rPr>
              <a:t>E</a:t>
            </a:r>
            <a:r>
              <a:rPr lang="en" i="1" baseline="-25000" dirty="0">
                <a:latin typeface="Times New Roman"/>
                <a:ea typeface="Times New Roman"/>
                <a:cs typeface="Times New Roman"/>
                <a:sym typeface="Times New Roman"/>
              </a:rPr>
              <a:t>01</a:t>
            </a:r>
            <a:r>
              <a:rPr lang="en" i="1" dirty="0">
                <a:latin typeface="Times New Roman"/>
                <a:ea typeface="Times New Roman"/>
                <a:cs typeface="Times New Roman"/>
                <a:sym typeface="Times New Roman"/>
              </a:rPr>
              <a:t> = (n</a:t>
            </a:r>
            <a:r>
              <a:rPr lang="en" i="1" baseline="-25000" dirty="0">
                <a:latin typeface="Times New Roman"/>
                <a:ea typeface="Times New Roman"/>
                <a:cs typeface="Times New Roman"/>
                <a:sym typeface="Times New Roman"/>
              </a:rPr>
              <a:t>0. </a:t>
            </a:r>
            <a:r>
              <a:rPr lang="en" i="1" dirty="0">
                <a:latin typeface="Times New Roman"/>
                <a:ea typeface="Times New Roman"/>
                <a:cs typeface="Times New Roman"/>
                <a:sym typeface="Times New Roman"/>
              </a:rPr>
              <a:t>n</a:t>
            </a:r>
            <a:r>
              <a:rPr lang="en" i="1" baseline="-25000" dirty="0">
                <a:latin typeface="Times New Roman"/>
                <a:ea typeface="Times New Roman"/>
                <a:cs typeface="Times New Roman"/>
                <a:sym typeface="Times New Roman"/>
              </a:rPr>
              <a:t>.1</a:t>
            </a:r>
            <a:r>
              <a:rPr lang="en" i="1" dirty="0">
                <a:latin typeface="Times New Roman"/>
                <a:ea typeface="Times New Roman"/>
                <a:cs typeface="Times New Roman"/>
                <a:sym typeface="Times New Roman"/>
              </a:rPr>
              <a:t>)/n</a:t>
            </a:r>
            <a:r>
              <a:rPr lang="en" i="1" baseline="-25000" dirty="0">
                <a:latin typeface="Times New Roman"/>
                <a:ea typeface="Times New Roman"/>
                <a:cs typeface="Times New Roman"/>
                <a:sym typeface="Times New Roman"/>
              </a:rPr>
              <a:t>..</a:t>
            </a:r>
            <a:endParaRPr i="1" baseline="-250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41374354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4DD1-1FAE-69DD-BAFA-8334CE90CC4A}"/>
              </a:ext>
            </a:extLst>
          </p:cNvPr>
          <p:cNvSpPr>
            <a:spLocks noGrp="1"/>
          </p:cNvSpPr>
          <p:nvPr>
            <p:ph type="title"/>
          </p:nvPr>
        </p:nvSpPr>
        <p:spPr>
          <a:xfrm>
            <a:off x="628650" y="0"/>
            <a:ext cx="7886700" cy="1325563"/>
          </a:xfrm>
        </p:spPr>
        <p:txBody>
          <a:bodyPr/>
          <a:lstStyle/>
          <a:p>
            <a:r>
              <a:rPr lang="en-US" dirty="0"/>
              <a:t>Disease Mapping - Penetrance</a:t>
            </a:r>
          </a:p>
        </p:txBody>
      </p:sp>
      <p:sp>
        <p:nvSpPr>
          <p:cNvPr id="3" name="Slide Number Placeholder 2">
            <a:extLst>
              <a:ext uri="{FF2B5EF4-FFF2-40B4-BE49-F238E27FC236}">
                <a16:creationId xmlns:a16="http://schemas.microsoft.com/office/drawing/2014/main" id="{34C9E5DE-6BC1-A7BA-5DA9-C8BE42F8E6E1}"/>
              </a:ext>
            </a:extLst>
          </p:cNvPr>
          <p:cNvSpPr>
            <a:spLocks noGrp="1"/>
          </p:cNvSpPr>
          <p:nvPr>
            <p:ph type="sldNum" sz="quarter" idx="12"/>
          </p:nvPr>
        </p:nvSpPr>
        <p:spPr/>
        <p:txBody>
          <a:bodyPr/>
          <a:lstStyle/>
          <a:p>
            <a:fld id="{F6F8042C-985E-034B-BB41-2A1F3109AE7A}" type="slidenum">
              <a:rPr lang="en-US" smtClean="0"/>
              <a:t>45</a:t>
            </a:fld>
            <a:endParaRPr lang="en-US"/>
          </a:p>
        </p:txBody>
      </p:sp>
      <p:pic>
        <p:nvPicPr>
          <p:cNvPr id="5" name="Picture 4">
            <a:extLst>
              <a:ext uri="{FF2B5EF4-FFF2-40B4-BE49-F238E27FC236}">
                <a16:creationId xmlns:a16="http://schemas.microsoft.com/office/drawing/2014/main" id="{A31BFB16-62A3-E055-3C91-9B55DE6BE42D}"/>
              </a:ext>
            </a:extLst>
          </p:cNvPr>
          <p:cNvPicPr>
            <a:picLocks noChangeAspect="1"/>
          </p:cNvPicPr>
          <p:nvPr/>
        </p:nvPicPr>
        <p:blipFill>
          <a:blip r:embed="rId2"/>
          <a:stretch>
            <a:fillRect/>
          </a:stretch>
        </p:blipFill>
        <p:spPr>
          <a:xfrm>
            <a:off x="2372496" y="1229496"/>
            <a:ext cx="5050653" cy="5050653"/>
          </a:xfrm>
          <a:prstGeom prst="rect">
            <a:avLst/>
          </a:prstGeom>
        </p:spPr>
      </p:pic>
    </p:spTree>
    <p:extLst>
      <p:ext uri="{BB962C8B-B14F-4D97-AF65-F5344CB8AC3E}">
        <p14:creationId xmlns:p14="http://schemas.microsoft.com/office/powerpoint/2010/main" val="34768078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311700" y="5334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Single gene association studies are problematic</a:t>
            </a:r>
            <a:endParaRPr dirty="0"/>
          </a:p>
        </p:txBody>
      </p:sp>
      <p:sp>
        <p:nvSpPr>
          <p:cNvPr id="270" name="Google Shape;270;p33"/>
          <p:cNvSpPr txBox="1">
            <a:spLocks noGrp="1"/>
          </p:cNvSpPr>
          <p:nvPr>
            <p:ph type="body" idx="1"/>
          </p:nvPr>
        </p:nvSpPr>
        <p:spPr>
          <a:xfrm>
            <a:off x="311700" y="2009725"/>
            <a:ext cx="8520600" cy="3416400"/>
          </a:xfrm>
          <a:prstGeom prst="rect">
            <a:avLst/>
          </a:prstGeom>
        </p:spPr>
        <p:txBody>
          <a:bodyPr spcFirstLastPara="1" vert="horz" wrap="square" lIns="91425" tIns="91425" rIns="91425" bIns="91425" numCol="1" anchor="t" anchorCtr="0" compatLnSpc="1">
            <a:prstTxWarp prst="textNoShape">
              <a:avLst/>
            </a:prstTxWarp>
            <a:noAutofit/>
          </a:bodyPr>
          <a:lstStyle/>
          <a:p>
            <a:pPr>
              <a:buAutoNum type="arabicPeriod"/>
            </a:pPr>
            <a:r>
              <a:rPr lang="en" sz="2400" dirty="0"/>
              <a:t>It is possible to sequence a single SNP from a case/control study and test for significance.</a:t>
            </a:r>
            <a:endParaRPr sz="2400" dirty="0"/>
          </a:p>
          <a:p>
            <a:pPr>
              <a:buAutoNum type="arabicPeriod"/>
            </a:pPr>
            <a:r>
              <a:rPr lang="en" sz="2400" dirty="0"/>
              <a:t>There may be bias in selecting the candidate genes (e.g. previous studies that were not significant not considered), how to account for multiple-test correction?</a:t>
            </a:r>
            <a:endParaRPr sz="2400" dirty="0"/>
          </a:p>
          <a:p>
            <a:pPr>
              <a:buAutoNum type="arabicPeriod"/>
            </a:pPr>
            <a:r>
              <a:rPr lang="en" sz="2400" dirty="0"/>
              <a:t>Difficult to detect poor design in case/control studies for small effect variants. </a:t>
            </a:r>
            <a:endParaRPr sz="2400" dirty="0"/>
          </a:p>
        </p:txBody>
      </p:sp>
    </p:spTree>
    <p:extLst>
      <p:ext uri="{BB962C8B-B14F-4D97-AF65-F5344CB8AC3E}">
        <p14:creationId xmlns:p14="http://schemas.microsoft.com/office/powerpoint/2010/main" val="1194747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4"/>
          <p:cNvSpPr txBox="1">
            <a:spLocks noGrp="1"/>
          </p:cNvSpPr>
          <p:nvPr>
            <p:ph type="title"/>
          </p:nvPr>
        </p:nvSpPr>
        <p:spPr>
          <a:xfrm>
            <a:off x="311700" y="5334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Single gene association studies are problematic</a:t>
            </a:r>
            <a:endParaRPr dirty="0"/>
          </a:p>
        </p:txBody>
      </p:sp>
      <p:sp>
        <p:nvSpPr>
          <p:cNvPr id="276" name="Google Shape;276;p34"/>
          <p:cNvSpPr txBox="1">
            <a:spLocks noGrp="1"/>
          </p:cNvSpPr>
          <p:nvPr>
            <p:ph type="body" idx="1"/>
          </p:nvPr>
        </p:nvSpPr>
        <p:spPr>
          <a:xfrm>
            <a:off x="311700" y="2009725"/>
            <a:ext cx="8520600" cy="3416400"/>
          </a:xfrm>
          <a:prstGeom prst="rect">
            <a:avLst/>
          </a:prstGeom>
        </p:spPr>
        <p:txBody>
          <a:bodyPr spcFirstLastPara="1" vert="horz" wrap="square" lIns="91425" tIns="91425" rIns="91425" bIns="91425" numCol="1" anchor="t" anchorCtr="0" compatLnSpc="1">
            <a:prstTxWarp prst="textNoShape">
              <a:avLst/>
            </a:prstTxWarp>
            <a:noAutofit/>
          </a:bodyPr>
          <a:lstStyle/>
          <a:p>
            <a:pPr>
              <a:buAutoNum type="arabicPeriod"/>
            </a:pPr>
            <a:r>
              <a:rPr lang="en" sz="2400" dirty="0"/>
              <a:t>It is possible to sequence a single SNP from a case/control study and test for significance.</a:t>
            </a:r>
            <a:endParaRPr sz="2400" dirty="0"/>
          </a:p>
          <a:p>
            <a:pPr>
              <a:buAutoNum type="arabicPeriod"/>
            </a:pPr>
            <a:r>
              <a:rPr lang="en" sz="2400" dirty="0"/>
              <a:t>There may be bias in selecting the candidate genes (e.g. previous studies that were not significant not considered), how to account for multiple-test correction?</a:t>
            </a:r>
            <a:endParaRPr sz="2400" dirty="0"/>
          </a:p>
          <a:p>
            <a:pPr>
              <a:buAutoNum type="arabicPeriod"/>
            </a:pPr>
            <a:r>
              <a:rPr lang="en" sz="2400" dirty="0"/>
              <a:t>Difficult to detect poor design in case/control studies for small effect variants. </a:t>
            </a:r>
            <a:endParaRPr sz="2400" dirty="0"/>
          </a:p>
          <a:p>
            <a:pPr marL="0" indent="0">
              <a:spcBef>
                <a:spcPts val="1600"/>
              </a:spcBef>
              <a:spcAft>
                <a:spcPts val="1600"/>
              </a:spcAft>
              <a:buNone/>
            </a:pPr>
            <a:r>
              <a:rPr lang="en" sz="2800" b="1" dirty="0"/>
              <a:t>Solution: unbiased genome-wide association studies</a:t>
            </a:r>
            <a:r>
              <a:rPr lang="en" sz="2800" dirty="0"/>
              <a:t>: test all SNPs in a genome for association with a disease, and multiple-test correct according to number of SNPs.</a:t>
            </a:r>
            <a:endParaRPr sz="2800" dirty="0"/>
          </a:p>
        </p:txBody>
      </p:sp>
    </p:spTree>
    <p:extLst>
      <p:ext uri="{BB962C8B-B14F-4D97-AF65-F5344CB8AC3E}">
        <p14:creationId xmlns:p14="http://schemas.microsoft.com/office/powerpoint/2010/main" val="489540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932"/>
            <a:ext cx="8229600" cy="791105"/>
          </a:xfrm>
        </p:spPr>
        <p:txBody>
          <a:bodyPr>
            <a:normAutofit/>
          </a:bodyPr>
          <a:lstStyle/>
          <a:p>
            <a:r>
              <a:rPr lang="en-US" sz="3200" dirty="0">
                <a:latin typeface="Arial"/>
                <a:cs typeface="Arial"/>
              </a:rPr>
              <a:t>GWAS: Indirect Association</a:t>
            </a:r>
          </a:p>
        </p:txBody>
      </p:sp>
      <p:sp>
        <p:nvSpPr>
          <p:cNvPr id="3" name="Content Placeholder 2"/>
          <p:cNvSpPr>
            <a:spLocks noGrp="1"/>
          </p:cNvSpPr>
          <p:nvPr>
            <p:ph idx="1"/>
          </p:nvPr>
        </p:nvSpPr>
        <p:spPr>
          <a:xfrm>
            <a:off x="457200" y="871008"/>
            <a:ext cx="8229600" cy="2019829"/>
          </a:xfrm>
        </p:spPr>
        <p:txBody>
          <a:bodyPr>
            <a:normAutofit lnSpcReduction="10000"/>
          </a:bodyPr>
          <a:lstStyle/>
          <a:p>
            <a:r>
              <a:rPr lang="en-US" dirty="0">
                <a:latin typeface="Arial"/>
                <a:cs typeface="Arial"/>
              </a:rPr>
              <a:t>Chip-based microarray technology facilitated assaying one million or more SNPs.</a:t>
            </a:r>
          </a:p>
          <a:p>
            <a:pPr lvl="1"/>
            <a:r>
              <a:rPr lang="en-US" dirty="0" err="1">
                <a:latin typeface="Arial"/>
                <a:cs typeface="Arial"/>
              </a:rPr>
              <a:t>Illumina</a:t>
            </a:r>
            <a:r>
              <a:rPr lang="en-US" dirty="0">
                <a:latin typeface="Arial"/>
                <a:cs typeface="Arial"/>
              </a:rPr>
              <a:t> and </a:t>
            </a:r>
            <a:r>
              <a:rPr lang="en-US" dirty="0" err="1">
                <a:latin typeface="Arial"/>
                <a:cs typeface="Arial"/>
              </a:rPr>
              <a:t>Affymetrix</a:t>
            </a:r>
            <a:r>
              <a:rPr lang="en-US" dirty="0">
                <a:latin typeface="Arial"/>
                <a:cs typeface="Arial"/>
              </a:rPr>
              <a:t>.</a:t>
            </a:r>
          </a:p>
          <a:p>
            <a:r>
              <a:rPr lang="en-US" dirty="0">
                <a:latin typeface="Arial"/>
                <a:cs typeface="Arial"/>
              </a:rPr>
              <a:t>This allows for indirect association via linkage disequilibrium.</a:t>
            </a:r>
          </a:p>
        </p:txBody>
      </p:sp>
      <p:pic>
        <p:nvPicPr>
          <p:cNvPr id="5" name="Picture 4" descr="pcbi.1002822.g003.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52330" y="2890837"/>
            <a:ext cx="7663070" cy="3340313"/>
          </a:xfrm>
          <a:prstGeom prst="rect">
            <a:avLst/>
          </a:prstGeom>
        </p:spPr>
      </p:pic>
      <p:sp>
        <p:nvSpPr>
          <p:cNvPr id="6" name="TextBox 5"/>
          <p:cNvSpPr txBox="1"/>
          <p:nvPr/>
        </p:nvSpPr>
        <p:spPr>
          <a:xfrm>
            <a:off x="5208104" y="6194737"/>
            <a:ext cx="4071232" cy="646331"/>
          </a:xfrm>
          <a:prstGeom prst="rect">
            <a:avLst/>
          </a:prstGeom>
          <a:noFill/>
        </p:spPr>
        <p:txBody>
          <a:bodyPr wrap="none" rtlCol="0">
            <a:spAutoFit/>
          </a:bodyPr>
          <a:lstStyle/>
          <a:p>
            <a:r>
              <a:rPr lang="en-US" dirty="0">
                <a:latin typeface="Arial"/>
                <a:cs typeface="Arial"/>
              </a:rPr>
              <a:t>Bush WS, Moore JH. </a:t>
            </a:r>
          </a:p>
          <a:p>
            <a:r>
              <a:rPr lang="en-US" i="1" dirty="0" err="1">
                <a:latin typeface="Arial"/>
                <a:cs typeface="Arial"/>
              </a:rPr>
              <a:t>PLoS</a:t>
            </a:r>
            <a:r>
              <a:rPr lang="en-US" i="1" dirty="0">
                <a:latin typeface="Arial"/>
                <a:cs typeface="Arial"/>
              </a:rPr>
              <a:t> </a:t>
            </a:r>
            <a:r>
              <a:rPr lang="en-US" i="1" dirty="0" err="1">
                <a:latin typeface="Arial"/>
                <a:cs typeface="Arial"/>
              </a:rPr>
              <a:t>Comput</a:t>
            </a:r>
            <a:r>
              <a:rPr lang="en-US" i="1" dirty="0">
                <a:latin typeface="Arial"/>
                <a:cs typeface="Arial"/>
              </a:rPr>
              <a:t> Biol</a:t>
            </a:r>
            <a:r>
              <a:rPr lang="en-US" dirty="0">
                <a:latin typeface="Arial"/>
                <a:cs typeface="Arial"/>
              </a:rPr>
              <a:t>. 2012;8:e1002822. </a:t>
            </a:r>
          </a:p>
        </p:txBody>
      </p:sp>
    </p:spTree>
    <p:extLst>
      <p:ext uri="{BB962C8B-B14F-4D97-AF65-F5344CB8AC3E}">
        <p14:creationId xmlns:p14="http://schemas.microsoft.com/office/powerpoint/2010/main" val="3661183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9"/>
          <p:cNvSpPr txBox="1">
            <a:spLocks noGrp="1"/>
          </p:cNvSpPr>
          <p:nvPr>
            <p:ph type="title"/>
          </p:nvPr>
        </p:nvSpPr>
        <p:spPr>
          <a:xfrm>
            <a:off x="311700" y="659421"/>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Associations between genotype and phenotype may be found using linear regression</a:t>
            </a:r>
            <a:endParaRPr dirty="0"/>
          </a:p>
        </p:txBody>
      </p:sp>
      <p:sp>
        <p:nvSpPr>
          <p:cNvPr id="422" name="Google Shape;422;p49"/>
          <p:cNvSpPr txBox="1"/>
          <p:nvPr/>
        </p:nvSpPr>
        <p:spPr>
          <a:xfrm>
            <a:off x="1451725" y="3830950"/>
            <a:ext cx="1732800" cy="4137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Phenotype  </a:t>
            </a:r>
            <a:endParaRPr/>
          </a:p>
        </p:txBody>
      </p:sp>
      <p:sp>
        <p:nvSpPr>
          <p:cNvPr id="423" name="Google Shape;423;p49"/>
          <p:cNvSpPr txBox="1"/>
          <p:nvPr/>
        </p:nvSpPr>
        <p:spPr>
          <a:xfrm>
            <a:off x="2954400" y="3830950"/>
            <a:ext cx="1627200" cy="6912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Fixed effect not dependent on genotype; environment (e.g. age)  </a:t>
            </a:r>
            <a:endParaRPr/>
          </a:p>
        </p:txBody>
      </p:sp>
      <p:sp>
        <p:nvSpPr>
          <p:cNvPr id="424" name="Google Shape;424;p49"/>
          <p:cNvSpPr txBox="1"/>
          <p:nvPr/>
        </p:nvSpPr>
        <p:spPr>
          <a:xfrm>
            <a:off x="4511350" y="3830950"/>
            <a:ext cx="1627200" cy="6912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Effect * genotype</a:t>
            </a:r>
            <a:endParaRPr/>
          </a:p>
        </p:txBody>
      </p:sp>
      <p:sp>
        <p:nvSpPr>
          <p:cNvPr id="425" name="Google Shape;425;p49"/>
          <p:cNvSpPr txBox="1"/>
          <p:nvPr/>
        </p:nvSpPr>
        <p:spPr>
          <a:xfrm>
            <a:off x="6521325" y="3830950"/>
            <a:ext cx="1627200" cy="6912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Noise</a:t>
            </a:r>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7E1BDA-551E-B145-A25F-7C61303CC2ED}"/>
                  </a:ext>
                </a:extLst>
              </p:cNvPr>
              <p:cNvSpPr txBox="1"/>
              <p:nvPr/>
            </p:nvSpPr>
            <p:spPr>
              <a:xfrm>
                <a:off x="1469446" y="2967335"/>
                <a:ext cx="5562600" cy="9233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𝑦</m:t>
                          </m:r>
                        </m:e>
                        <m:sub>
                          <m:r>
                            <a:rPr lang="en-US" sz="6000" b="0" i="1" smtClean="0">
                              <a:latin typeface="Cambria Math" panose="02040503050406030204" pitchFamily="18" charset="0"/>
                            </a:rPr>
                            <m:t>𝑖</m:t>
                          </m:r>
                        </m:sub>
                      </m:sSub>
                      <m:r>
                        <a:rPr lang="en-US" sz="6000" b="0" i="1" smtClean="0">
                          <a:latin typeface="Cambria Math" panose="02040503050406030204" pitchFamily="18" charset="0"/>
                        </a:rPr>
                        <m:t>=</m:t>
                      </m:r>
                      <m:r>
                        <a:rPr lang="en-US" sz="6000" b="0" i="1" smtClean="0">
                          <a:latin typeface="Cambria Math" panose="02040503050406030204" pitchFamily="18" charset="0"/>
                          <a:ea typeface="Cambria Math" panose="02040503050406030204" pitchFamily="18" charset="0"/>
                        </a:rPr>
                        <m:t>𝛼</m:t>
                      </m:r>
                      <m:r>
                        <a:rPr lang="en-US" sz="6000" b="0" i="1" smtClean="0">
                          <a:latin typeface="Cambria Math" panose="02040503050406030204" pitchFamily="18" charset="0"/>
                          <a:ea typeface="Cambria Math" panose="02040503050406030204" pitchFamily="18" charset="0"/>
                        </a:rPr>
                        <m:t>+</m:t>
                      </m:r>
                      <m:r>
                        <a:rPr lang="en-US" sz="6000" b="0" i="1" smtClean="0">
                          <a:latin typeface="Cambria Math" panose="02040503050406030204" pitchFamily="18" charset="0"/>
                          <a:ea typeface="Cambria Math" panose="02040503050406030204" pitchFamily="18" charset="0"/>
                        </a:rPr>
                        <m:t>𝛽</m:t>
                      </m:r>
                      <m:r>
                        <a:rPr lang="en-US" sz="6000" b="0" i="1" smtClean="0">
                          <a:latin typeface="Cambria Math" panose="02040503050406030204" pitchFamily="18" charset="0"/>
                          <a:ea typeface="Cambria Math" panose="02040503050406030204" pitchFamily="18" charset="0"/>
                        </a:rPr>
                        <m:t>𝑥</m:t>
                      </m:r>
                      <m:r>
                        <a:rPr lang="en-US" sz="6000" b="0" i="1" smtClean="0">
                          <a:latin typeface="Cambria Math" panose="02040503050406030204" pitchFamily="18" charset="0"/>
                          <a:ea typeface="Cambria Math" panose="02040503050406030204" pitchFamily="18" charset="0"/>
                        </a:rPr>
                        <m:t>+</m:t>
                      </m:r>
                      <m:sSub>
                        <m:sSubPr>
                          <m:ctrlPr>
                            <a:rPr lang="en-US" sz="6000" b="0" i="1" smtClean="0">
                              <a:latin typeface="Cambria Math" panose="02040503050406030204" pitchFamily="18" charset="0"/>
                              <a:ea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𝜀</m:t>
                          </m:r>
                        </m:e>
                        <m:sub>
                          <m:r>
                            <a:rPr lang="en-US" sz="6000" b="0" i="1" smtClean="0">
                              <a:latin typeface="Cambria Math" panose="02040503050406030204" pitchFamily="18" charset="0"/>
                              <a:ea typeface="Cambria Math" panose="02040503050406030204" pitchFamily="18" charset="0"/>
                            </a:rPr>
                            <m:t>𝑖</m:t>
                          </m:r>
                        </m:sub>
                      </m:sSub>
                    </m:oMath>
                  </m:oMathPara>
                </a14:m>
                <a:endParaRPr lang="en-US" sz="6000" dirty="0"/>
              </a:p>
            </p:txBody>
          </p:sp>
        </mc:Choice>
        <mc:Fallback xmlns="">
          <p:sp>
            <p:nvSpPr>
              <p:cNvPr id="2" name="TextBox 1">
                <a:extLst>
                  <a:ext uri="{FF2B5EF4-FFF2-40B4-BE49-F238E27FC236}">
                    <a16:creationId xmlns:a16="http://schemas.microsoft.com/office/drawing/2014/main" id="{BE7E1BDA-551E-B145-A25F-7C61303CC2ED}"/>
                  </a:ext>
                </a:extLst>
              </p:cNvPr>
              <p:cNvSpPr txBox="1">
                <a:spLocks noRot="1" noChangeAspect="1" noMove="1" noResize="1" noEditPoints="1" noAdjustHandles="1" noChangeArrowheads="1" noChangeShapeType="1" noTextEdit="1"/>
              </p:cNvSpPr>
              <p:nvPr/>
            </p:nvSpPr>
            <p:spPr>
              <a:xfrm>
                <a:off x="1469446" y="2967335"/>
                <a:ext cx="5562600" cy="923330"/>
              </a:xfrm>
              <a:prstGeom prst="rect">
                <a:avLst/>
              </a:prstGeom>
              <a:blipFill>
                <a:blip r:embed="rId3"/>
                <a:stretch>
                  <a:fillRect l="-3417" r="-1139" b="-32432"/>
                </a:stretch>
              </a:blipFill>
            </p:spPr>
            <p:txBody>
              <a:bodyPr/>
              <a:lstStyle/>
              <a:p>
                <a:r>
                  <a:rPr lang="en-US">
                    <a:noFill/>
                  </a:rPr>
                  <a:t> </a:t>
                </a:r>
              </a:p>
            </p:txBody>
          </p:sp>
        </mc:Fallback>
      </mc:AlternateContent>
    </p:spTree>
    <p:extLst>
      <p:ext uri="{BB962C8B-B14F-4D97-AF65-F5344CB8AC3E}">
        <p14:creationId xmlns:p14="http://schemas.microsoft.com/office/powerpoint/2010/main" val="3215780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Text Box 2"/>
          <p:cNvSpPr txBox="1">
            <a:spLocks noChangeArrowheads="1"/>
          </p:cNvSpPr>
          <p:nvPr/>
        </p:nvSpPr>
        <p:spPr bwMode="auto">
          <a:xfrm>
            <a:off x="228600" y="1098550"/>
            <a:ext cx="8458200"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tabLst>
                <a:tab pos="574675" algn="l"/>
              </a:tabLst>
              <a:defRPr sz="2400">
                <a:solidFill>
                  <a:schemeClr val="tx1"/>
                </a:solidFill>
                <a:latin typeface="Times New Roman" panose="02020603050405020304" pitchFamily="18" charset="0"/>
              </a:defRPr>
            </a:lvl1pPr>
            <a:lvl2pPr>
              <a:tabLst>
                <a:tab pos="574675" algn="l"/>
              </a:tabLst>
              <a:defRPr sz="2400">
                <a:solidFill>
                  <a:schemeClr val="tx1"/>
                </a:solidFill>
                <a:latin typeface="Times New Roman" panose="02020603050405020304" pitchFamily="18" charset="0"/>
              </a:defRPr>
            </a:lvl2pPr>
            <a:lvl3pPr>
              <a:tabLst>
                <a:tab pos="574675" algn="l"/>
              </a:tabLst>
              <a:defRPr sz="2400">
                <a:solidFill>
                  <a:schemeClr val="tx1"/>
                </a:solidFill>
                <a:latin typeface="Times New Roman" panose="02020603050405020304" pitchFamily="18" charset="0"/>
              </a:defRPr>
            </a:lvl3pPr>
            <a:lvl4pPr>
              <a:tabLst>
                <a:tab pos="574675" algn="l"/>
              </a:tabLst>
              <a:defRPr sz="2400">
                <a:solidFill>
                  <a:schemeClr val="tx1"/>
                </a:solidFill>
                <a:latin typeface="Times New Roman" panose="02020603050405020304" pitchFamily="18" charset="0"/>
              </a:defRPr>
            </a:lvl4pPr>
            <a:lvl5pPr>
              <a:tabLst>
                <a:tab pos="574675"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9pPr>
          </a:lstStyle>
          <a:p>
            <a:pPr marL="342900" indent="-342900">
              <a:spcBef>
                <a:spcPct val="50000"/>
              </a:spcBef>
              <a:buFont typeface="Arial" panose="020B0604020202020204" pitchFamily="34" charset="0"/>
              <a:buChar char="•"/>
            </a:pPr>
            <a:r>
              <a:rPr lang="en-US" altLang="en-US" dirty="0">
                <a:latin typeface="Contemporary Brush" panose="03080702040202020205" pitchFamily="66" charset="0"/>
              </a:rPr>
              <a:t>Compare people who migrate from one country to another country with people in the two countries.</a:t>
            </a:r>
          </a:p>
          <a:p>
            <a:pPr marL="342900" indent="-342900">
              <a:spcBef>
                <a:spcPct val="50000"/>
              </a:spcBef>
              <a:buFont typeface="Arial" panose="020B0604020202020204" pitchFamily="34" charset="0"/>
              <a:buChar char="•"/>
            </a:pPr>
            <a:r>
              <a:rPr lang="en-US" altLang="en-US" dirty="0">
                <a:latin typeface="Contemporary Brush" panose="03080702040202020205" pitchFamily="66" charset="0"/>
              </a:rPr>
              <a:t>Examine migrant’s disease frequency:</a:t>
            </a:r>
          </a:p>
          <a:p>
            <a:pPr marL="800100" lvl="1" indent="-342900">
              <a:spcBef>
                <a:spcPct val="50000"/>
              </a:spcBef>
              <a:buFont typeface="Arial" panose="020B0604020202020204" pitchFamily="34" charset="0"/>
              <a:buChar char="•"/>
            </a:pPr>
            <a:r>
              <a:rPr lang="en-US" altLang="en-US" dirty="0">
                <a:latin typeface="Contemporary Brush" panose="03080702040202020205" pitchFamily="66" charset="0"/>
              </a:rPr>
              <a:t>If it does NOT change: suggests genetic components.</a:t>
            </a:r>
          </a:p>
          <a:p>
            <a:pPr marL="800100" lvl="1" indent="-342900">
              <a:spcBef>
                <a:spcPct val="50000"/>
              </a:spcBef>
              <a:buFont typeface="Arial" panose="020B0604020202020204" pitchFamily="34" charset="0"/>
              <a:buChar char="•"/>
            </a:pPr>
            <a:r>
              <a:rPr lang="en-US" altLang="en-US" dirty="0">
                <a:latin typeface="Contemporary Brush" panose="03080702040202020205" pitchFamily="66" charset="0"/>
              </a:rPr>
              <a:t>If it does change: suggests environmental components.</a:t>
            </a:r>
          </a:p>
          <a:p>
            <a:pPr marL="342900" indent="-342900">
              <a:spcBef>
                <a:spcPct val="50000"/>
              </a:spcBef>
              <a:buFont typeface="Arial" panose="020B0604020202020204" pitchFamily="34" charset="0"/>
              <a:buChar char="•"/>
            </a:pPr>
            <a:r>
              <a:rPr lang="en-US" altLang="en-US" dirty="0">
                <a:latin typeface="Contemporary Brush" panose="03080702040202020205" pitchFamily="66" charset="0"/>
              </a:rPr>
              <a:t>Problems with this?</a:t>
            </a:r>
          </a:p>
        </p:txBody>
      </p:sp>
      <p:sp>
        <p:nvSpPr>
          <p:cNvPr id="6"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Migrant Studies</a:t>
            </a:r>
          </a:p>
        </p:txBody>
      </p:sp>
    </p:spTree>
    <p:extLst>
      <p:ext uri="{BB962C8B-B14F-4D97-AF65-F5344CB8AC3E}">
        <p14:creationId xmlns:p14="http://schemas.microsoft.com/office/powerpoint/2010/main" val="4223974094"/>
      </p:ext>
    </p:extLst>
  </p:cSld>
  <p:clrMapOvr>
    <a:masterClrMapping/>
  </p:clrMapOvr>
  <p:transition>
    <p:pull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F99A0-BF4B-CC42-8D8A-0912168425CB}"/>
              </a:ext>
            </a:extLst>
          </p:cNvPr>
          <p:cNvSpPr>
            <a:spLocks noGrp="1"/>
          </p:cNvSpPr>
          <p:nvPr>
            <p:ph type="title"/>
          </p:nvPr>
        </p:nvSpPr>
        <p:spPr/>
        <p:txBody>
          <a:bodyPr/>
          <a:lstStyle/>
          <a:p>
            <a:r>
              <a:rPr lang="en-US" dirty="0"/>
              <a:t>What is an “</a:t>
            </a:r>
            <a:r>
              <a:rPr lang="en-US" b="1" i="1" dirty="0"/>
              <a:t>association</a:t>
            </a:r>
            <a:r>
              <a:rPr lang="en-US" dirty="0"/>
              <a:t>”?</a:t>
            </a:r>
          </a:p>
        </p:txBody>
      </p:sp>
      <p:sp>
        <p:nvSpPr>
          <p:cNvPr id="3" name="Content Placeholder 2">
            <a:extLst>
              <a:ext uri="{FF2B5EF4-FFF2-40B4-BE49-F238E27FC236}">
                <a16:creationId xmlns:a16="http://schemas.microsoft.com/office/drawing/2014/main" id="{D064CDEB-A3DD-CB4A-B903-5629E862A219}"/>
              </a:ext>
            </a:extLst>
          </p:cNvPr>
          <p:cNvSpPr>
            <a:spLocks noGrp="1"/>
          </p:cNvSpPr>
          <p:nvPr>
            <p:ph sz="quarter" idx="10"/>
          </p:nvPr>
        </p:nvSpPr>
        <p:spPr>
          <a:xfrm>
            <a:off x="628650" y="1771651"/>
            <a:ext cx="7886700" cy="1200150"/>
          </a:xfrm>
        </p:spPr>
        <p:txBody>
          <a:bodyPr>
            <a:normAutofit/>
          </a:bodyPr>
          <a:lstStyle/>
          <a:p>
            <a:r>
              <a:rPr lang="en-US" dirty="0"/>
              <a:t>Let </a:t>
            </a:r>
            <a:r>
              <a:rPr lang="en-US" b="1" i="1" dirty="0"/>
              <a:t>y</a:t>
            </a:r>
            <a:r>
              <a:rPr lang="en-US" dirty="0"/>
              <a:t> be a quantitative phenotype measured in </a:t>
            </a:r>
            <a:r>
              <a:rPr lang="en-US" b="1" i="1" dirty="0"/>
              <a:t>N</a:t>
            </a:r>
            <a:r>
              <a:rPr lang="en-US" dirty="0"/>
              <a:t> individuals and let </a:t>
            </a:r>
            <a:r>
              <a:rPr lang="en-US" b="1" i="1" dirty="0"/>
              <a:t>x</a:t>
            </a:r>
            <a:r>
              <a:rPr lang="en-US" dirty="0"/>
              <a:t> be the genotype at a SNP</a:t>
            </a:r>
          </a:p>
          <a:p>
            <a:endParaRPr lang="en-US" dirty="0"/>
          </a:p>
        </p:txBody>
      </p:sp>
      <p:grpSp>
        <p:nvGrpSpPr>
          <p:cNvPr id="18" name="Group 17">
            <a:extLst>
              <a:ext uri="{FF2B5EF4-FFF2-40B4-BE49-F238E27FC236}">
                <a16:creationId xmlns:a16="http://schemas.microsoft.com/office/drawing/2014/main" id="{7B68169F-7AA7-D246-93F0-EB320A4446B0}"/>
              </a:ext>
            </a:extLst>
          </p:cNvPr>
          <p:cNvGrpSpPr/>
          <p:nvPr/>
        </p:nvGrpSpPr>
        <p:grpSpPr>
          <a:xfrm>
            <a:off x="626960" y="3076496"/>
            <a:ext cx="2393094" cy="2228850"/>
            <a:chOff x="8467808" y="2552700"/>
            <a:chExt cx="3190792" cy="2971800"/>
          </a:xfrm>
        </p:grpSpPr>
        <p:pic>
          <p:nvPicPr>
            <p:cNvPr id="14" name="Picture 13" descr="A screenshot of a cell phone&#10;&#10;Description automatically generated">
              <a:extLst>
                <a:ext uri="{FF2B5EF4-FFF2-40B4-BE49-F238E27FC236}">
                  <a16:creationId xmlns:a16="http://schemas.microsoft.com/office/drawing/2014/main" id="{3D9CF484-5D90-6C40-BD2A-4856E353BF48}"/>
                </a:ext>
              </a:extLst>
            </p:cNvPr>
            <p:cNvPicPr>
              <a:picLocks noChangeAspect="1"/>
            </p:cNvPicPr>
            <p:nvPr/>
          </p:nvPicPr>
          <p:blipFill>
            <a:blip r:embed="rId2"/>
            <a:stretch>
              <a:fillRect/>
            </a:stretch>
          </p:blipFill>
          <p:spPr>
            <a:xfrm>
              <a:off x="8686800" y="2552700"/>
              <a:ext cx="2971800" cy="2971800"/>
            </a:xfrm>
            <a:prstGeom prst="rect">
              <a:avLst/>
            </a:prstGeom>
          </p:spPr>
        </p:pic>
        <p:sp>
          <p:nvSpPr>
            <p:cNvPr id="15" name="Rectangle 14">
              <a:extLst>
                <a:ext uri="{FF2B5EF4-FFF2-40B4-BE49-F238E27FC236}">
                  <a16:creationId xmlns:a16="http://schemas.microsoft.com/office/drawing/2014/main" id="{D9281668-7EE4-5B41-8305-0CB207A36797}"/>
                </a:ext>
              </a:extLst>
            </p:cNvPr>
            <p:cNvSpPr/>
            <p:nvPr/>
          </p:nvSpPr>
          <p:spPr>
            <a:xfrm>
              <a:off x="8648700" y="2552700"/>
              <a:ext cx="2379420" cy="399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6" name="Rectangle 15">
              <a:extLst>
                <a:ext uri="{FF2B5EF4-FFF2-40B4-BE49-F238E27FC236}">
                  <a16:creationId xmlns:a16="http://schemas.microsoft.com/office/drawing/2014/main" id="{DCBFCBD3-F9C8-8B4E-A0C8-C5A9BB95C67D}"/>
                </a:ext>
              </a:extLst>
            </p:cNvPr>
            <p:cNvSpPr/>
            <p:nvPr/>
          </p:nvSpPr>
          <p:spPr>
            <a:xfrm rot="16200000">
              <a:off x="7478040" y="3972008"/>
              <a:ext cx="2379420" cy="399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20" name="TextBox 19">
            <a:extLst>
              <a:ext uri="{FF2B5EF4-FFF2-40B4-BE49-F238E27FC236}">
                <a16:creationId xmlns:a16="http://schemas.microsoft.com/office/drawing/2014/main" id="{9BB244BA-F752-7C40-9A1F-AE788BA9EE77}"/>
              </a:ext>
            </a:extLst>
          </p:cNvPr>
          <p:cNvSpPr txBox="1"/>
          <p:nvPr/>
        </p:nvSpPr>
        <p:spPr>
          <a:xfrm>
            <a:off x="3187490" y="3916744"/>
            <a:ext cx="407163" cy="323165"/>
          </a:xfrm>
          <a:prstGeom prst="rect">
            <a:avLst/>
          </a:prstGeom>
          <a:noFill/>
        </p:spPr>
        <p:txBody>
          <a:bodyPr wrap="none" lIns="0" tIns="0" rIns="0" bIns="0" rtlCol="0">
            <a:spAutoFit/>
          </a:bodyPr>
          <a:lstStyle/>
          <a:p>
            <a:pPr algn="l"/>
            <a:r>
              <a:rPr lang="en-US" sz="2100" b="1" i="1" dirty="0">
                <a:solidFill>
                  <a:srgbClr val="2E507A"/>
                </a:solidFill>
                <a:latin typeface="Calibri" panose="020F0502020204030204" pitchFamily="34" charset="0"/>
                <a:cs typeface="Calibri" panose="020F0502020204030204" pitchFamily="34" charset="0"/>
              </a:rPr>
              <a:t>No!</a:t>
            </a:r>
          </a:p>
        </p:txBody>
      </p:sp>
      <p:sp>
        <p:nvSpPr>
          <p:cNvPr id="21" name="Rectangle 20">
            <a:extLst>
              <a:ext uri="{FF2B5EF4-FFF2-40B4-BE49-F238E27FC236}">
                <a16:creationId xmlns:a16="http://schemas.microsoft.com/office/drawing/2014/main" id="{346EDC47-794F-184A-ABFE-56E3B74E4823}"/>
              </a:ext>
            </a:extLst>
          </p:cNvPr>
          <p:cNvSpPr/>
          <p:nvPr/>
        </p:nvSpPr>
        <p:spPr>
          <a:xfrm>
            <a:off x="2294382" y="2699662"/>
            <a:ext cx="4597349" cy="415498"/>
          </a:xfrm>
          <a:prstGeom prst="rect">
            <a:avLst/>
          </a:prstGeom>
        </p:spPr>
        <p:txBody>
          <a:bodyPr wrap="none">
            <a:spAutoFit/>
          </a:bodyPr>
          <a:lstStyle/>
          <a:p>
            <a:r>
              <a:rPr lang="en-US" sz="2100" dirty="0">
                <a:solidFill>
                  <a:srgbClr val="2E507A"/>
                </a:solidFill>
                <a:latin typeface="Calibri" panose="020F0502020204030204" pitchFamily="34" charset="0"/>
                <a:cs typeface="Calibri" panose="020F0502020204030204" pitchFamily="34" charset="0"/>
              </a:rPr>
              <a:t>Does change in </a:t>
            </a:r>
            <a:r>
              <a:rPr lang="en-US" sz="2100" b="1" i="1" dirty="0">
                <a:solidFill>
                  <a:srgbClr val="2E507A"/>
                </a:solidFill>
                <a:latin typeface="Calibri" panose="020F0502020204030204" pitchFamily="34" charset="0"/>
                <a:cs typeface="Calibri" panose="020F0502020204030204" pitchFamily="34" charset="0"/>
              </a:rPr>
              <a:t>x</a:t>
            </a:r>
            <a:r>
              <a:rPr lang="en-US" sz="2100" dirty="0">
                <a:solidFill>
                  <a:srgbClr val="2E507A"/>
                </a:solidFill>
                <a:latin typeface="Calibri" panose="020F0502020204030204" pitchFamily="34" charset="0"/>
                <a:cs typeface="Calibri" panose="020F0502020204030204" pitchFamily="34" charset="0"/>
              </a:rPr>
              <a:t> track with change in </a:t>
            </a:r>
            <a:r>
              <a:rPr lang="en-US" sz="2100" b="1" i="1" dirty="0">
                <a:solidFill>
                  <a:srgbClr val="2E507A"/>
                </a:solidFill>
                <a:latin typeface="Calibri" panose="020F0502020204030204" pitchFamily="34" charset="0"/>
                <a:cs typeface="Calibri" panose="020F0502020204030204" pitchFamily="34" charset="0"/>
              </a:rPr>
              <a:t>y</a:t>
            </a:r>
            <a:r>
              <a:rPr lang="en-US" sz="2100" dirty="0">
                <a:solidFill>
                  <a:srgbClr val="2E507A"/>
                </a:solidFill>
                <a:latin typeface="Calibri" panose="020F0502020204030204" pitchFamily="34" charset="0"/>
                <a:cs typeface="Calibri" panose="020F0502020204030204" pitchFamily="34" charset="0"/>
              </a:rPr>
              <a:t>?</a:t>
            </a:r>
            <a:endParaRPr lang="en-US" sz="2100" b="1" dirty="0">
              <a:solidFill>
                <a:srgbClr val="2E507A"/>
              </a:solidFill>
              <a:latin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3F6C2E76-E111-8F45-AA2C-F00936C6A34F}"/>
              </a:ext>
            </a:extLst>
          </p:cNvPr>
          <p:cNvSpPr/>
          <p:nvPr/>
        </p:nvSpPr>
        <p:spPr>
          <a:xfrm>
            <a:off x="3141333" y="4459317"/>
            <a:ext cx="691215" cy="276999"/>
          </a:xfrm>
          <a:prstGeom prst="rect">
            <a:avLst/>
          </a:prstGeom>
        </p:spPr>
        <p:txBody>
          <a:bodyPr wrap="none">
            <a:spAutoFit/>
          </a:bodyPr>
          <a:lstStyle/>
          <a:p>
            <a:r>
              <a:rPr lang="en-US" sz="1200" b="1" i="1" dirty="0">
                <a:solidFill>
                  <a:srgbClr val="2E507A"/>
                </a:solidFill>
                <a:latin typeface="Calibri" panose="020F0502020204030204" pitchFamily="34" charset="0"/>
                <a:cs typeface="Calibri" panose="020F0502020204030204" pitchFamily="34" charset="0"/>
              </a:rPr>
              <a:t>P = </a:t>
            </a:r>
            <a:r>
              <a:rPr lang="en-US" sz="1200" b="1" dirty="0">
                <a:solidFill>
                  <a:srgbClr val="2E507A"/>
                </a:solidFill>
                <a:latin typeface="Calibri" panose="020F0502020204030204" pitchFamily="34" charset="0"/>
                <a:cs typeface="Calibri" panose="020F0502020204030204" pitchFamily="34" charset="0"/>
              </a:rPr>
              <a:t>0.93</a:t>
            </a:r>
          </a:p>
        </p:txBody>
      </p:sp>
      <p:grpSp>
        <p:nvGrpSpPr>
          <p:cNvPr id="24" name="Group 23">
            <a:extLst>
              <a:ext uri="{FF2B5EF4-FFF2-40B4-BE49-F238E27FC236}">
                <a16:creationId xmlns:a16="http://schemas.microsoft.com/office/drawing/2014/main" id="{9A284E72-3D88-1D4A-BC26-DF571A95DD3E}"/>
              </a:ext>
            </a:extLst>
          </p:cNvPr>
          <p:cNvGrpSpPr/>
          <p:nvPr/>
        </p:nvGrpSpPr>
        <p:grpSpPr>
          <a:xfrm>
            <a:off x="5234525" y="3076496"/>
            <a:ext cx="2357313" cy="2228850"/>
            <a:chOff x="1600200" y="2552700"/>
            <a:chExt cx="3143084" cy="2971800"/>
          </a:xfrm>
        </p:grpSpPr>
        <p:pic>
          <p:nvPicPr>
            <p:cNvPr id="25" name="Picture 24" descr="A picture containing meter&#10;&#10;Description automatically generated">
              <a:extLst>
                <a:ext uri="{FF2B5EF4-FFF2-40B4-BE49-F238E27FC236}">
                  <a16:creationId xmlns:a16="http://schemas.microsoft.com/office/drawing/2014/main" id="{22B801F3-6C79-BC44-B4BC-67C83D40A655}"/>
                </a:ext>
              </a:extLst>
            </p:cNvPr>
            <p:cNvPicPr>
              <a:picLocks noChangeAspect="1"/>
            </p:cNvPicPr>
            <p:nvPr/>
          </p:nvPicPr>
          <p:blipFill>
            <a:blip r:embed="rId3"/>
            <a:stretch>
              <a:fillRect/>
            </a:stretch>
          </p:blipFill>
          <p:spPr>
            <a:xfrm>
              <a:off x="1771484" y="2552700"/>
              <a:ext cx="2971800" cy="2971800"/>
            </a:xfrm>
            <a:prstGeom prst="rect">
              <a:avLst/>
            </a:prstGeom>
          </p:spPr>
        </p:pic>
        <p:sp>
          <p:nvSpPr>
            <p:cNvPr id="26" name="Rectangle 25">
              <a:extLst>
                <a:ext uri="{FF2B5EF4-FFF2-40B4-BE49-F238E27FC236}">
                  <a16:creationId xmlns:a16="http://schemas.microsoft.com/office/drawing/2014/main" id="{6AB333CB-2F06-C947-BA2E-6BEC15B22FAA}"/>
                </a:ext>
              </a:extLst>
            </p:cNvPr>
            <p:cNvSpPr/>
            <p:nvPr/>
          </p:nvSpPr>
          <p:spPr>
            <a:xfrm>
              <a:off x="1876785" y="2552700"/>
              <a:ext cx="2379420" cy="399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7" name="Rectangle 26">
              <a:extLst>
                <a:ext uri="{FF2B5EF4-FFF2-40B4-BE49-F238E27FC236}">
                  <a16:creationId xmlns:a16="http://schemas.microsoft.com/office/drawing/2014/main" id="{BDBB3D6F-9A8B-BB49-BA4A-F479E0073933}"/>
                </a:ext>
              </a:extLst>
            </p:cNvPr>
            <p:cNvSpPr/>
            <p:nvPr/>
          </p:nvSpPr>
          <p:spPr>
            <a:xfrm rot="16200000">
              <a:off x="610432" y="3753848"/>
              <a:ext cx="2379420" cy="399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28" name="TextBox 27">
            <a:extLst>
              <a:ext uri="{FF2B5EF4-FFF2-40B4-BE49-F238E27FC236}">
                <a16:creationId xmlns:a16="http://schemas.microsoft.com/office/drawing/2014/main" id="{C41A79BD-2471-3143-AFB3-D14788D71899}"/>
              </a:ext>
            </a:extLst>
          </p:cNvPr>
          <p:cNvSpPr txBox="1"/>
          <p:nvPr/>
        </p:nvSpPr>
        <p:spPr>
          <a:xfrm>
            <a:off x="7757512" y="3916744"/>
            <a:ext cx="445699" cy="323165"/>
          </a:xfrm>
          <a:prstGeom prst="rect">
            <a:avLst/>
          </a:prstGeom>
          <a:noFill/>
        </p:spPr>
        <p:txBody>
          <a:bodyPr wrap="none" lIns="0" tIns="0" rIns="0" bIns="0" rtlCol="0">
            <a:spAutoFit/>
          </a:bodyPr>
          <a:lstStyle/>
          <a:p>
            <a:pPr algn="l"/>
            <a:r>
              <a:rPr lang="en-US" sz="2100" b="1" i="1" dirty="0">
                <a:solidFill>
                  <a:srgbClr val="2E507A"/>
                </a:solidFill>
                <a:latin typeface="Calibri" panose="020F0502020204030204" pitchFamily="34" charset="0"/>
                <a:cs typeface="Calibri" panose="020F0502020204030204" pitchFamily="34" charset="0"/>
              </a:rPr>
              <a:t>Yes!</a:t>
            </a:r>
          </a:p>
        </p:txBody>
      </p:sp>
      <p:sp>
        <p:nvSpPr>
          <p:cNvPr id="29" name="Rectangle 28">
            <a:extLst>
              <a:ext uri="{FF2B5EF4-FFF2-40B4-BE49-F238E27FC236}">
                <a16:creationId xmlns:a16="http://schemas.microsoft.com/office/drawing/2014/main" id="{4817EA7F-F1DF-7B4F-9A6A-4F38835D8095}"/>
              </a:ext>
            </a:extLst>
          </p:cNvPr>
          <p:cNvSpPr/>
          <p:nvPr/>
        </p:nvSpPr>
        <p:spPr>
          <a:xfrm>
            <a:off x="7629939" y="4459317"/>
            <a:ext cx="971741" cy="276999"/>
          </a:xfrm>
          <a:prstGeom prst="rect">
            <a:avLst/>
          </a:prstGeom>
        </p:spPr>
        <p:txBody>
          <a:bodyPr wrap="none">
            <a:spAutoFit/>
          </a:bodyPr>
          <a:lstStyle/>
          <a:p>
            <a:r>
              <a:rPr lang="en-US" sz="1200" b="1" i="1" dirty="0">
                <a:solidFill>
                  <a:srgbClr val="2E507A"/>
                </a:solidFill>
                <a:latin typeface="Calibri" panose="020F0502020204030204" pitchFamily="34" charset="0"/>
                <a:cs typeface="Calibri" panose="020F0502020204030204" pitchFamily="34" charset="0"/>
              </a:rPr>
              <a:t>P = </a:t>
            </a:r>
            <a:r>
              <a:rPr lang="en-US" sz="1200" b="1" dirty="0">
                <a:solidFill>
                  <a:srgbClr val="2E507A"/>
                </a:solidFill>
                <a:latin typeface="Calibri" panose="020F0502020204030204" pitchFamily="34" charset="0"/>
                <a:cs typeface="Calibri" panose="020F0502020204030204" pitchFamily="34" charset="0"/>
              </a:rPr>
              <a:t>5.54e-11</a:t>
            </a:r>
          </a:p>
        </p:txBody>
      </p:sp>
    </p:spTree>
    <p:extLst>
      <p:ext uri="{BB962C8B-B14F-4D97-AF65-F5344CB8AC3E}">
        <p14:creationId xmlns:p14="http://schemas.microsoft.com/office/powerpoint/2010/main" val="10522718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F99A0-BF4B-CC42-8D8A-0912168425CB}"/>
              </a:ext>
            </a:extLst>
          </p:cNvPr>
          <p:cNvSpPr>
            <a:spLocks noGrp="1"/>
          </p:cNvSpPr>
          <p:nvPr>
            <p:ph type="title"/>
          </p:nvPr>
        </p:nvSpPr>
        <p:spPr/>
        <p:txBody>
          <a:bodyPr/>
          <a:lstStyle/>
          <a:p>
            <a:r>
              <a:rPr lang="en-US" dirty="0"/>
              <a:t>What is an “</a:t>
            </a:r>
            <a:r>
              <a:rPr lang="en-US" b="1" i="1" dirty="0"/>
              <a:t>association</a:t>
            </a:r>
            <a:r>
              <a:rPr lang="en-US" dirty="0"/>
              <a:t>”?</a:t>
            </a:r>
          </a:p>
        </p:txBody>
      </p:sp>
      <p:sp>
        <p:nvSpPr>
          <p:cNvPr id="3" name="Content Placeholder 2">
            <a:extLst>
              <a:ext uri="{FF2B5EF4-FFF2-40B4-BE49-F238E27FC236}">
                <a16:creationId xmlns:a16="http://schemas.microsoft.com/office/drawing/2014/main" id="{D064CDEB-A3DD-CB4A-B903-5629E862A219}"/>
              </a:ext>
            </a:extLst>
          </p:cNvPr>
          <p:cNvSpPr>
            <a:spLocks noGrp="1"/>
          </p:cNvSpPr>
          <p:nvPr>
            <p:ph sz="quarter" idx="10"/>
          </p:nvPr>
        </p:nvSpPr>
        <p:spPr>
          <a:xfrm>
            <a:off x="628650" y="1771651"/>
            <a:ext cx="7886700" cy="1200150"/>
          </a:xfrm>
        </p:spPr>
        <p:txBody>
          <a:bodyPr>
            <a:normAutofit fontScale="77500" lnSpcReduction="20000"/>
          </a:bodyPr>
          <a:lstStyle/>
          <a:p>
            <a:r>
              <a:rPr lang="en-US" dirty="0"/>
              <a:t>Let </a:t>
            </a:r>
            <a:r>
              <a:rPr lang="en-US" b="1" i="1" dirty="0"/>
              <a:t>y</a:t>
            </a:r>
            <a:r>
              <a:rPr lang="en-US" dirty="0"/>
              <a:t> be a quantitative phenotype measured in </a:t>
            </a:r>
            <a:r>
              <a:rPr lang="en-US" b="1" i="1" dirty="0"/>
              <a:t>N</a:t>
            </a:r>
            <a:r>
              <a:rPr lang="en-US" dirty="0"/>
              <a:t> individuals and let </a:t>
            </a:r>
            <a:r>
              <a:rPr lang="en-US" b="1" i="1" dirty="0"/>
              <a:t>x</a:t>
            </a:r>
            <a:r>
              <a:rPr lang="en-US" dirty="0"/>
              <a:t> be the genotype at a SNP</a:t>
            </a:r>
          </a:p>
          <a:p>
            <a:r>
              <a:rPr lang="en-US" dirty="0">
                <a:latin typeface="Calibri" panose="020F0502020204030204" pitchFamily="34" charset="0"/>
                <a:cs typeface="Calibri" panose="020F0502020204030204" pitchFamily="34" charset="0"/>
              </a:rPr>
              <a:t>We can model the effect of </a:t>
            </a:r>
            <a:r>
              <a:rPr lang="en-US" b="1"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on </a:t>
            </a:r>
            <a:r>
              <a:rPr lang="en-US" b="1" i="1" dirty="0">
                <a:latin typeface="Calibri" panose="020F0502020204030204" pitchFamily="34" charset="0"/>
                <a:cs typeface="Calibri" panose="020F0502020204030204" pitchFamily="34" charset="0"/>
              </a:rPr>
              <a:t>y</a:t>
            </a:r>
            <a:r>
              <a:rPr lang="en-US" dirty="0">
                <a:latin typeface="Calibri" panose="020F0502020204030204" pitchFamily="34" charset="0"/>
                <a:cs typeface="Calibri" panose="020F0502020204030204" pitchFamily="34" charset="0"/>
              </a:rPr>
              <a:t> as </a:t>
            </a:r>
            <a:r>
              <a:rPr lang="en-US" b="1" dirty="0">
                <a:latin typeface="Calibri" panose="020F0502020204030204" pitchFamily="34" charset="0"/>
                <a:cs typeface="Calibri" panose="020F0502020204030204" pitchFamily="34" charset="0"/>
              </a:rPr>
              <a:t>β</a:t>
            </a:r>
            <a:r>
              <a:rPr lang="en-US" dirty="0">
                <a:latin typeface="Calibri" panose="020F0502020204030204" pitchFamily="34" charset="0"/>
                <a:cs typeface="Calibri" panose="020F0502020204030204" pitchFamily="34" charset="0"/>
              </a:rPr>
              <a:t> and “unexplained” signal as </a:t>
            </a:r>
            <a:r>
              <a:rPr lang="en-US" b="1" dirty="0" err="1">
                <a:latin typeface="Calibri" panose="020F0502020204030204" pitchFamily="34" charset="0"/>
                <a:cs typeface="Calibri" panose="020F0502020204030204" pitchFamily="34" charset="0"/>
              </a:rPr>
              <a:t>ε</a:t>
            </a:r>
            <a:endParaRPr lang="en-US"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CE6D54C-91E7-3049-8BA1-DE354F4D83A7}"/>
                  </a:ext>
                </a:extLst>
              </p:cNvPr>
              <p:cNvSpPr txBox="1"/>
              <p:nvPr/>
            </p:nvSpPr>
            <p:spPr>
              <a:xfrm>
                <a:off x="1793374" y="3724617"/>
                <a:ext cx="1365758" cy="32316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100" b="1" i="1">
                          <a:latin typeface="Cambria Math" panose="02040503050406030204" pitchFamily="18" charset="0"/>
                          <a:cs typeface="Calibri" panose="020F0502020204030204" pitchFamily="34" charset="0"/>
                        </a:rPr>
                        <m:t>𝒚</m:t>
                      </m:r>
                      <m:r>
                        <a:rPr lang="en-US" sz="2100" i="1">
                          <a:latin typeface="Cambria Math" panose="02040503050406030204" pitchFamily="18" charset="0"/>
                          <a:cs typeface="Calibri" panose="020F0502020204030204" pitchFamily="34" charset="0"/>
                        </a:rPr>
                        <m:t>=</m:t>
                      </m:r>
                      <m:r>
                        <a:rPr lang="en-US" sz="2100" b="1" i="1">
                          <a:latin typeface="Cambria Math" panose="02040503050406030204" pitchFamily="18" charset="0"/>
                          <a:cs typeface="Calibri" panose="020F0502020204030204" pitchFamily="34" charset="0"/>
                        </a:rPr>
                        <m:t>𝒙</m:t>
                      </m:r>
                      <m:r>
                        <a:rPr lang="en-US" sz="2100" b="1" i="1">
                          <a:latin typeface="Cambria Math" panose="02040503050406030204" pitchFamily="18" charset="0"/>
                          <a:cs typeface="Calibri" panose="020F0502020204030204" pitchFamily="34" charset="0"/>
                        </a:rPr>
                        <m:t>𝜷</m:t>
                      </m:r>
                      <m:r>
                        <a:rPr lang="en-US" sz="2100" i="1">
                          <a:latin typeface="Cambria Math" panose="02040503050406030204" pitchFamily="18" charset="0"/>
                          <a:cs typeface="Calibri" panose="020F0502020204030204" pitchFamily="34" charset="0"/>
                        </a:rPr>
                        <m:t>+</m:t>
                      </m:r>
                      <m:r>
                        <a:rPr lang="en-US" sz="2100" b="1" i="1">
                          <a:latin typeface="Cambria Math" panose="02040503050406030204" pitchFamily="18" charset="0"/>
                          <a:cs typeface="Calibri" panose="020F0502020204030204" pitchFamily="34" charset="0"/>
                        </a:rPr>
                        <m:t>𝝐</m:t>
                      </m:r>
                    </m:oMath>
                  </m:oMathPara>
                </a14:m>
                <a:endParaRPr lang="en-US" sz="2100" b="1" dirty="0" err="1">
                  <a:latin typeface="Calibri" panose="020F0502020204030204" pitchFamily="34" charset="0"/>
                  <a:cs typeface="Calibri" panose="020F0502020204030204" pitchFamily="34" charset="0"/>
                </a:endParaRPr>
              </a:p>
            </p:txBody>
          </p:sp>
        </mc:Choice>
        <mc:Fallback xmlns="">
          <p:sp>
            <p:nvSpPr>
              <p:cNvPr id="24" name="TextBox 23">
                <a:extLst>
                  <a:ext uri="{FF2B5EF4-FFF2-40B4-BE49-F238E27FC236}">
                    <a16:creationId xmlns:a16="http://schemas.microsoft.com/office/drawing/2014/main" id="{9CE6D54C-91E7-3049-8BA1-DE354F4D83A7}"/>
                  </a:ext>
                </a:extLst>
              </p:cNvPr>
              <p:cNvSpPr txBox="1">
                <a:spLocks noRot="1" noChangeAspect="1" noMove="1" noResize="1" noEditPoints="1" noAdjustHandles="1" noChangeArrowheads="1" noChangeShapeType="1" noTextEdit="1"/>
              </p:cNvSpPr>
              <p:nvPr/>
            </p:nvSpPr>
            <p:spPr>
              <a:xfrm>
                <a:off x="1793374" y="3724617"/>
                <a:ext cx="1365758" cy="323165"/>
              </a:xfrm>
              <a:prstGeom prst="rect">
                <a:avLst/>
              </a:prstGeom>
              <a:blipFill>
                <a:blip r:embed="rId2"/>
                <a:stretch>
                  <a:fillRect l="-4630" r="-2778" b="-30769"/>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71E0631C-2779-BA43-9075-022398DD8C90}"/>
              </a:ext>
            </a:extLst>
          </p:cNvPr>
          <p:cNvGrpSpPr/>
          <p:nvPr/>
        </p:nvGrpSpPr>
        <p:grpSpPr>
          <a:xfrm>
            <a:off x="5234526" y="3076496"/>
            <a:ext cx="1992004" cy="1943100"/>
            <a:chOff x="1600200" y="2552700"/>
            <a:chExt cx="2656005" cy="2590800"/>
          </a:xfrm>
        </p:grpSpPr>
        <p:sp>
          <p:nvSpPr>
            <p:cNvPr id="31" name="Rectangle 30">
              <a:extLst>
                <a:ext uri="{FF2B5EF4-FFF2-40B4-BE49-F238E27FC236}">
                  <a16:creationId xmlns:a16="http://schemas.microsoft.com/office/drawing/2014/main" id="{3A3DAD85-264E-FC4E-B787-210D5F7815BB}"/>
                </a:ext>
              </a:extLst>
            </p:cNvPr>
            <p:cNvSpPr/>
            <p:nvPr/>
          </p:nvSpPr>
          <p:spPr>
            <a:xfrm>
              <a:off x="1876785" y="2552700"/>
              <a:ext cx="2379420" cy="399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2" name="Rectangle 31">
              <a:extLst>
                <a:ext uri="{FF2B5EF4-FFF2-40B4-BE49-F238E27FC236}">
                  <a16:creationId xmlns:a16="http://schemas.microsoft.com/office/drawing/2014/main" id="{376BF885-D95A-DC48-8615-3A5CA4BF9339}"/>
                </a:ext>
              </a:extLst>
            </p:cNvPr>
            <p:cNvSpPr/>
            <p:nvPr/>
          </p:nvSpPr>
          <p:spPr>
            <a:xfrm rot="16200000">
              <a:off x="610432" y="3753848"/>
              <a:ext cx="2379420" cy="399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33" name="Rectangle 32">
            <a:extLst>
              <a:ext uri="{FF2B5EF4-FFF2-40B4-BE49-F238E27FC236}">
                <a16:creationId xmlns:a16="http://schemas.microsoft.com/office/drawing/2014/main" id="{D3DC8A75-7448-A44D-B5FA-743E8FFD7CD4}"/>
              </a:ext>
            </a:extLst>
          </p:cNvPr>
          <p:cNvSpPr/>
          <p:nvPr/>
        </p:nvSpPr>
        <p:spPr>
          <a:xfrm>
            <a:off x="698891" y="3204219"/>
            <a:ext cx="3484608" cy="415498"/>
          </a:xfrm>
          <a:prstGeom prst="rect">
            <a:avLst/>
          </a:prstGeom>
        </p:spPr>
        <p:txBody>
          <a:bodyPr wrap="none">
            <a:spAutoFit/>
          </a:bodyPr>
          <a:lstStyle/>
          <a:p>
            <a:r>
              <a:rPr lang="en-US" sz="2100" dirty="0">
                <a:solidFill>
                  <a:srgbClr val="2E507A"/>
                </a:solidFill>
                <a:latin typeface="Calibri" panose="020F0502020204030204" pitchFamily="34" charset="0"/>
                <a:cs typeface="Calibri" panose="020F0502020204030204" pitchFamily="34" charset="0"/>
              </a:rPr>
              <a:t>Assume linear change in </a:t>
            </a:r>
            <a:r>
              <a:rPr lang="en-US" sz="2100" b="1" i="1" dirty="0">
                <a:solidFill>
                  <a:srgbClr val="2E507A"/>
                </a:solidFill>
                <a:latin typeface="Calibri" panose="020F0502020204030204" pitchFamily="34" charset="0"/>
                <a:cs typeface="Calibri" panose="020F0502020204030204" pitchFamily="34" charset="0"/>
              </a:rPr>
              <a:t>x</a:t>
            </a:r>
            <a:r>
              <a:rPr lang="en-US" sz="2100" dirty="0">
                <a:solidFill>
                  <a:srgbClr val="2E507A"/>
                </a:solidFill>
                <a:latin typeface="Calibri" panose="020F0502020204030204" pitchFamily="34" charset="0"/>
                <a:cs typeface="Calibri" panose="020F0502020204030204" pitchFamily="34" charset="0"/>
              </a:rPr>
              <a:t> -&gt; </a:t>
            </a:r>
            <a:r>
              <a:rPr lang="en-US" sz="2100" b="1" i="1" dirty="0">
                <a:solidFill>
                  <a:srgbClr val="2E507A"/>
                </a:solidFill>
                <a:latin typeface="Calibri" panose="020F0502020204030204" pitchFamily="34" charset="0"/>
                <a:cs typeface="Calibri" panose="020F0502020204030204" pitchFamily="34" charset="0"/>
              </a:rPr>
              <a:t>y</a:t>
            </a:r>
            <a:endParaRPr lang="en-US" sz="2100" b="1" dirty="0">
              <a:solidFill>
                <a:srgbClr val="2E507A"/>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0DEE8E8-E69A-F042-8DB1-B185D3EDE8BC}"/>
                  </a:ext>
                </a:extLst>
              </p:cNvPr>
              <p:cNvSpPr txBox="1"/>
              <p:nvPr/>
            </p:nvSpPr>
            <p:spPr>
              <a:xfrm>
                <a:off x="1741580" y="4187041"/>
                <a:ext cx="634276" cy="3405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100" b="1" i="1">
                              <a:latin typeface="Cambria Math" panose="02040503050406030204" pitchFamily="18" charset="0"/>
                              <a:cs typeface="Calibri" panose="020F0502020204030204" pitchFamily="34" charset="0"/>
                            </a:rPr>
                          </m:ctrlPr>
                        </m:accPr>
                        <m:e>
                          <m:r>
                            <a:rPr lang="en-US" sz="2100" b="1" i="1">
                              <a:latin typeface="Cambria Math" panose="02040503050406030204" pitchFamily="18" charset="0"/>
                              <a:cs typeface="Calibri" panose="020F0502020204030204" pitchFamily="34" charset="0"/>
                            </a:rPr>
                            <m:t>𝜷</m:t>
                          </m:r>
                        </m:e>
                      </m:acc>
                      <m:r>
                        <a:rPr lang="en-US" sz="2100" i="1">
                          <a:latin typeface="Cambria Math" panose="02040503050406030204" pitchFamily="18" charset="0"/>
                          <a:cs typeface="Calibri" panose="020F0502020204030204" pitchFamily="34" charset="0"/>
                        </a:rPr>
                        <m:t>=?</m:t>
                      </m:r>
                    </m:oMath>
                  </m:oMathPara>
                </a14:m>
                <a:endParaRPr lang="en-US" sz="2100" b="1" dirty="0" err="1">
                  <a:latin typeface="Calibri" panose="020F0502020204030204" pitchFamily="34" charset="0"/>
                  <a:cs typeface="Calibri" panose="020F0502020204030204" pitchFamily="34" charset="0"/>
                </a:endParaRPr>
              </a:p>
            </p:txBody>
          </p:sp>
        </mc:Choice>
        <mc:Fallback xmlns="">
          <p:sp>
            <p:nvSpPr>
              <p:cNvPr id="34" name="TextBox 33">
                <a:extLst>
                  <a:ext uri="{FF2B5EF4-FFF2-40B4-BE49-F238E27FC236}">
                    <a16:creationId xmlns:a16="http://schemas.microsoft.com/office/drawing/2014/main" id="{30DEE8E8-E69A-F042-8DB1-B185D3EDE8BC}"/>
                  </a:ext>
                </a:extLst>
              </p:cNvPr>
              <p:cNvSpPr txBox="1">
                <a:spLocks noRot="1" noChangeAspect="1" noMove="1" noResize="1" noEditPoints="1" noAdjustHandles="1" noChangeArrowheads="1" noChangeShapeType="1" noTextEdit="1"/>
              </p:cNvSpPr>
              <p:nvPr/>
            </p:nvSpPr>
            <p:spPr>
              <a:xfrm>
                <a:off x="1741580" y="4187041"/>
                <a:ext cx="634276" cy="340542"/>
              </a:xfrm>
              <a:prstGeom prst="rect">
                <a:avLst/>
              </a:prstGeom>
              <a:blipFill>
                <a:blip r:embed="rId3"/>
                <a:stretch>
                  <a:fillRect l="-13725" t="-17857" r="-7843"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C5D948E-33B5-874F-86E8-5E5954498552}"/>
                  </a:ext>
                </a:extLst>
              </p:cNvPr>
              <p:cNvSpPr txBox="1"/>
              <p:nvPr/>
            </p:nvSpPr>
            <p:spPr>
              <a:xfrm>
                <a:off x="1744884" y="4638190"/>
                <a:ext cx="1158394" cy="3664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b="1" i="1">
                          <a:latin typeface="Cambria Math" panose="02040503050406030204" pitchFamily="18" charset="0"/>
                          <a:cs typeface="Calibri" panose="020F0502020204030204" pitchFamily="34" charset="0"/>
                        </a:rPr>
                        <m:t>𝒔𝒆</m:t>
                      </m:r>
                      <m:d>
                        <m:dPr>
                          <m:ctrlPr>
                            <a:rPr lang="en-US" sz="2100" b="1" i="1">
                              <a:latin typeface="Cambria Math" panose="02040503050406030204" pitchFamily="18" charset="0"/>
                              <a:cs typeface="Calibri" panose="020F0502020204030204" pitchFamily="34" charset="0"/>
                            </a:rPr>
                          </m:ctrlPr>
                        </m:dPr>
                        <m:e>
                          <m:acc>
                            <m:accPr>
                              <m:chr m:val="̂"/>
                              <m:ctrlPr>
                                <a:rPr lang="en-US" sz="2100" b="1" i="1">
                                  <a:latin typeface="Cambria Math" panose="02040503050406030204" pitchFamily="18" charset="0"/>
                                  <a:cs typeface="Calibri" panose="020F0502020204030204" pitchFamily="34" charset="0"/>
                                </a:rPr>
                              </m:ctrlPr>
                            </m:accPr>
                            <m:e>
                              <m:r>
                                <a:rPr lang="en-US" sz="2100" b="1" i="1">
                                  <a:latin typeface="Cambria Math" panose="02040503050406030204" pitchFamily="18" charset="0"/>
                                  <a:cs typeface="Calibri" panose="020F0502020204030204" pitchFamily="34" charset="0"/>
                                </a:rPr>
                                <m:t>𝜷</m:t>
                              </m:r>
                            </m:e>
                          </m:acc>
                        </m:e>
                      </m:d>
                      <m:r>
                        <a:rPr lang="en-US" sz="2100" i="1">
                          <a:latin typeface="Cambria Math" panose="02040503050406030204" pitchFamily="18" charset="0"/>
                          <a:cs typeface="Calibri" panose="020F0502020204030204" pitchFamily="34" charset="0"/>
                        </a:rPr>
                        <m:t>=?</m:t>
                      </m:r>
                    </m:oMath>
                  </m:oMathPara>
                </a14:m>
                <a:endParaRPr lang="en-US" sz="2100" b="1" dirty="0" err="1">
                  <a:latin typeface="Calibri" panose="020F0502020204030204" pitchFamily="34" charset="0"/>
                  <a:cs typeface="Calibri" panose="020F0502020204030204" pitchFamily="34" charset="0"/>
                </a:endParaRPr>
              </a:p>
            </p:txBody>
          </p:sp>
        </mc:Choice>
        <mc:Fallback xmlns="">
          <p:sp>
            <p:nvSpPr>
              <p:cNvPr id="35" name="TextBox 34">
                <a:extLst>
                  <a:ext uri="{FF2B5EF4-FFF2-40B4-BE49-F238E27FC236}">
                    <a16:creationId xmlns:a16="http://schemas.microsoft.com/office/drawing/2014/main" id="{2C5D948E-33B5-874F-86E8-5E5954498552}"/>
                  </a:ext>
                </a:extLst>
              </p:cNvPr>
              <p:cNvSpPr txBox="1">
                <a:spLocks noRot="1" noChangeAspect="1" noMove="1" noResize="1" noEditPoints="1" noAdjustHandles="1" noChangeArrowheads="1" noChangeShapeType="1" noTextEdit="1"/>
              </p:cNvSpPr>
              <p:nvPr/>
            </p:nvSpPr>
            <p:spPr>
              <a:xfrm>
                <a:off x="1744884" y="4638190"/>
                <a:ext cx="1158394" cy="366447"/>
              </a:xfrm>
              <a:prstGeom prst="rect">
                <a:avLst/>
              </a:prstGeom>
              <a:blipFill>
                <a:blip r:embed="rId4"/>
                <a:stretch>
                  <a:fillRect l="-3261" t="-13333" r="-4348" b="-20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496670C6-4D62-D64D-B029-8E660F6E6D2D}"/>
              </a:ext>
            </a:extLst>
          </p:cNvPr>
          <p:cNvPicPr>
            <a:picLocks noChangeAspect="1"/>
          </p:cNvPicPr>
          <p:nvPr/>
        </p:nvPicPr>
        <p:blipFill>
          <a:blip r:embed="rId5">
            <a:extLst>
              <a:ext uri="{28A0092B-C50C-407E-A947-70E740481C1C}">
                <a14:useLocalDpi xmlns:a14="http://schemas.microsoft.com/office/drawing/2010/main"/>
              </a:ext>
            </a:extLst>
          </a:blip>
          <a:srcRect/>
          <a:stretch/>
        </p:blipFill>
        <p:spPr>
          <a:xfrm>
            <a:off x="5005034" y="2828541"/>
            <a:ext cx="3057525" cy="3057525"/>
          </a:xfrm>
          <a:prstGeom prst="rect">
            <a:avLst/>
          </a:prstGeom>
        </p:spPr>
      </p:pic>
    </p:spTree>
    <p:extLst>
      <p:ext uri="{BB962C8B-B14F-4D97-AF65-F5344CB8AC3E}">
        <p14:creationId xmlns:p14="http://schemas.microsoft.com/office/powerpoint/2010/main" val="28075638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0"/>
          <p:cNvSpPr txBox="1">
            <a:spLocks noGrp="1"/>
          </p:cNvSpPr>
          <p:nvPr>
            <p:ph type="title"/>
          </p:nvPr>
        </p:nvSpPr>
        <p:spPr>
          <a:xfrm>
            <a:off x="311700" y="723074"/>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Fitting a linear regression</a:t>
            </a:r>
            <a:endParaRPr dirty="0"/>
          </a:p>
        </p:txBody>
      </p:sp>
      <p:sp>
        <p:nvSpPr>
          <p:cNvPr id="432" name="Google Shape;432;p50"/>
          <p:cNvSpPr txBox="1">
            <a:spLocks noGrp="1"/>
          </p:cNvSpPr>
          <p:nvPr>
            <p:ph type="body" idx="1"/>
          </p:nvPr>
        </p:nvSpPr>
        <p:spPr>
          <a:xfrm>
            <a:off x="311700" y="2009725"/>
            <a:ext cx="8520600" cy="3416400"/>
          </a:xfrm>
          <a:prstGeom prst="rect">
            <a:avLst/>
          </a:prstGeom>
        </p:spPr>
        <p:txBody>
          <a:bodyPr spcFirstLastPara="1" vert="horz" wrap="square" lIns="91425" tIns="91425" rIns="91425" bIns="91425" numCol="1" anchor="t" anchorCtr="0" compatLnSpc="1">
            <a:prstTxWarp prst="textNoShape">
              <a:avLst/>
            </a:prstTxWarp>
            <a:noAutofit/>
          </a:bodyPr>
          <a:lstStyle/>
          <a:p>
            <a:pPr marL="0" indent="0">
              <a:spcAft>
                <a:spcPts val="1600"/>
              </a:spcAft>
              <a:buNone/>
            </a:pPr>
            <a:endParaRPr/>
          </a:p>
        </p:txBody>
      </p:sp>
      <p:pic>
        <p:nvPicPr>
          <p:cNvPr id="433" name="Google Shape;433;p50"/>
          <p:cNvPicPr preferRelativeResize="0"/>
          <p:nvPr/>
        </p:nvPicPr>
        <p:blipFill>
          <a:blip r:embed="rId3">
            <a:alphaModFix/>
          </a:blip>
          <a:stretch>
            <a:fillRect/>
          </a:stretch>
        </p:blipFill>
        <p:spPr>
          <a:xfrm>
            <a:off x="3543475" y="2063672"/>
            <a:ext cx="4773700" cy="3229999"/>
          </a:xfrm>
          <a:prstGeom prst="rect">
            <a:avLst/>
          </a:prstGeom>
          <a:noFill/>
          <a:ln>
            <a:noFill/>
          </a:ln>
        </p:spPr>
      </p:pic>
      <p:sp>
        <p:nvSpPr>
          <p:cNvPr id="434" name="Google Shape;434;p50"/>
          <p:cNvSpPr txBox="1"/>
          <p:nvPr/>
        </p:nvSpPr>
        <p:spPr>
          <a:xfrm>
            <a:off x="632200" y="2629075"/>
            <a:ext cx="2575800" cy="21777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dirty="0"/>
              <a:t>Given </a:t>
            </a:r>
            <a:endParaRPr dirty="0"/>
          </a:p>
          <a:p>
            <a:pPr>
              <a:spcBef>
                <a:spcPts val="0"/>
              </a:spcBef>
              <a:spcAft>
                <a:spcPts val="0"/>
              </a:spcAft>
            </a:pPr>
            <a:endParaRPr dirty="0"/>
          </a:p>
          <a:p>
            <a:pPr>
              <a:spcBef>
                <a:spcPts val="0"/>
              </a:spcBef>
              <a:spcAft>
                <a:spcPts val="0"/>
              </a:spcAft>
            </a:pPr>
            <a:r>
              <a:rPr lang="en" dirty="0"/>
              <a:t>And a series of (x</a:t>
            </a:r>
            <a:r>
              <a:rPr lang="en" baseline="-25000" dirty="0"/>
              <a:t>i</a:t>
            </a:r>
            <a:r>
              <a:rPr lang="en" dirty="0"/>
              <a:t>, </a:t>
            </a:r>
            <a:r>
              <a:rPr lang="en" dirty="0" err="1"/>
              <a:t>y</a:t>
            </a:r>
            <a:r>
              <a:rPr lang="en" baseline="-25000" dirty="0" err="1"/>
              <a:t>i</a:t>
            </a:r>
            <a:r>
              <a:rPr lang="en" dirty="0"/>
              <a:t>) points:</a:t>
            </a:r>
            <a:endParaRPr dirty="0"/>
          </a:p>
          <a:p>
            <a:pPr>
              <a:spcBef>
                <a:spcPts val="0"/>
              </a:spcBef>
              <a:spcAft>
                <a:spcPts val="0"/>
              </a:spcAft>
            </a:pPr>
            <a:endParaRPr dirty="0"/>
          </a:p>
          <a:p>
            <a:pPr>
              <a:spcBef>
                <a:spcPts val="0"/>
              </a:spcBef>
              <a:spcAft>
                <a:spcPts val="0"/>
              </a:spcAft>
            </a:pPr>
            <a:r>
              <a:rPr lang="en" dirty="0"/>
              <a:t>Find </a:t>
            </a:r>
            <a:r>
              <a:rPr lang="en" b="1" dirty="0"/>
              <a:t>𝛽 </a:t>
            </a:r>
            <a:r>
              <a:rPr lang="en" dirty="0"/>
              <a:t>and</a:t>
            </a:r>
            <a:r>
              <a:rPr lang="en" b="1" dirty="0"/>
              <a:t> 𝛼 </a:t>
            </a:r>
            <a:r>
              <a:rPr lang="en" dirty="0"/>
              <a:t>such that</a:t>
            </a:r>
            <a:endParaRPr dirty="0"/>
          </a:p>
          <a:p>
            <a:pPr>
              <a:spcBef>
                <a:spcPts val="0"/>
              </a:spcBef>
              <a:spcAft>
                <a:spcPts val="0"/>
              </a:spcAft>
            </a:pPr>
            <a:endParaRPr dirty="0"/>
          </a:p>
          <a:p>
            <a:pPr>
              <a:spcBef>
                <a:spcPts val="0"/>
              </a:spcBef>
              <a:spcAft>
                <a:spcPts val="0"/>
              </a:spcAft>
            </a:pPr>
            <a:endParaRPr dirty="0"/>
          </a:p>
          <a:p>
            <a:pPr>
              <a:spcBef>
                <a:spcPts val="0"/>
              </a:spcBef>
              <a:spcAft>
                <a:spcPts val="0"/>
              </a:spcAft>
            </a:pPr>
            <a:r>
              <a:rPr lang="en" dirty="0"/>
              <a:t>is minimized.</a:t>
            </a:r>
            <a:endParaRPr dirty="0"/>
          </a:p>
        </p:txBody>
      </p:sp>
      <p:pic>
        <p:nvPicPr>
          <p:cNvPr id="435" name="Google Shape;435;p50" descr="y=\beta + \alpha x" title="MathEquation,#000000"/>
          <p:cNvPicPr preferRelativeResize="0"/>
          <p:nvPr/>
        </p:nvPicPr>
        <p:blipFill>
          <a:blip r:embed="rId4">
            <a:alphaModFix/>
          </a:blip>
          <a:stretch>
            <a:fillRect/>
          </a:stretch>
        </p:blipFill>
        <p:spPr>
          <a:xfrm>
            <a:off x="1441487" y="2743200"/>
            <a:ext cx="1012550" cy="234150"/>
          </a:xfrm>
          <a:prstGeom prst="rect">
            <a:avLst/>
          </a:prstGeom>
          <a:noFill/>
          <a:ln>
            <a:noFill/>
          </a:ln>
        </p:spPr>
      </p:pic>
      <p:pic>
        <p:nvPicPr>
          <p:cNvPr id="436" name="Google Shape;436;p50" descr="\sum (y_i - \beta + \alpha x_i)^2 " title="MathEquation,#000000"/>
          <p:cNvPicPr preferRelativeResize="0"/>
          <p:nvPr/>
        </p:nvPicPr>
        <p:blipFill>
          <a:blip r:embed="rId5">
            <a:alphaModFix/>
          </a:blip>
          <a:stretch>
            <a:fillRect/>
          </a:stretch>
        </p:blipFill>
        <p:spPr>
          <a:xfrm>
            <a:off x="1056125" y="4419600"/>
            <a:ext cx="1397912" cy="234150"/>
          </a:xfrm>
          <a:prstGeom prst="rect">
            <a:avLst/>
          </a:prstGeom>
          <a:noFill/>
          <a:ln>
            <a:noFill/>
          </a:ln>
        </p:spPr>
      </p:pic>
    </p:spTree>
    <p:extLst>
      <p:ext uri="{BB962C8B-B14F-4D97-AF65-F5344CB8AC3E}">
        <p14:creationId xmlns:p14="http://schemas.microsoft.com/office/powerpoint/2010/main" val="326784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956" y="644551"/>
            <a:ext cx="8229600" cy="601532"/>
          </a:xfrm>
        </p:spPr>
        <p:txBody>
          <a:bodyPr>
            <a:noAutofit/>
          </a:bodyPr>
          <a:lstStyle/>
          <a:p>
            <a:r>
              <a:rPr lang="en-US" sz="3600" dirty="0">
                <a:latin typeface="Arial"/>
                <a:cs typeface="Arial"/>
              </a:rPr>
              <a:t>Evaluating Association of SNPs</a:t>
            </a:r>
          </a:p>
        </p:txBody>
      </p:sp>
      <p:graphicFrame>
        <p:nvGraphicFramePr>
          <p:cNvPr id="14" name="Object 7"/>
          <p:cNvGraphicFramePr>
            <a:graphicFrameLocks noChangeAspect="1"/>
          </p:cNvGraphicFramePr>
          <p:nvPr>
            <p:extLst>
              <p:ext uri="{D42A27DB-BD31-4B8C-83A1-F6EECF244321}">
                <p14:modId xmlns:p14="http://schemas.microsoft.com/office/powerpoint/2010/main" val="3861269108"/>
              </p:ext>
            </p:extLst>
          </p:nvPr>
        </p:nvGraphicFramePr>
        <p:xfrm>
          <a:off x="3052302" y="2290175"/>
          <a:ext cx="3083454" cy="1212358"/>
        </p:xfrm>
        <a:graphic>
          <a:graphicData uri="http://schemas.openxmlformats.org/presentationml/2006/ole">
            <mc:AlternateContent xmlns:mc="http://schemas.openxmlformats.org/markup-compatibility/2006">
              <mc:Choice xmlns:v="urn:schemas-microsoft-com:vml" Requires="v">
                <p:oleObj name="Equation" r:id="rId2" imgW="1130300" imgH="444500" progId="Equation.3">
                  <p:embed/>
                </p:oleObj>
              </mc:Choice>
              <mc:Fallback>
                <p:oleObj name="Equation" r:id="rId2" imgW="1130300" imgH="444500" progId="Equation.3">
                  <p:embed/>
                  <p:pic>
                    <p:nvPicPr>
                      <p:cNvPr id="14"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302" y="2290175"/>
                        <a:ext cx="3083454" cy="1212358"/>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F2ABE0-222A-7E79-812B-4DE474E4A30D}"/>
                  </a:ext>
                </a:extLst>
              </p:cNvPr>
              <p:cNvSpPr txBox="1"/>
              <p:nvPr/>
            </p:nvSpPr>
            <p:spPr>
              <a:xfrm>
                <a:off x="1952921" y="1246083"/>
                <a:ext cx="5562600" cy="9233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𝑦</m:t>
                          </m:r>
                        </m:e>
                        <m:sub>
                          <m:r>
                            <a:rPr lang="en-US" sz="6000" b="0" i="1" smtClean="0">
                              <a:latin typeface="Cambria Math" panose="02040503050406030204" pitchFamily="18" charset="0"/>
                            </a:rPr>
                            <m:t>𝑖</m:t>
                          </m:r>
                        </m:sub>
                      </m:sSub>
                      <m:r>
                        <a:rPr lang="en-US" sz="6000" b="0" i="1" smtClean="0">
                          <a:latin typeface="Cambria Math" panose="02040503050406030204" pitchFamily="18" charset="0"/>
                        </a:rPr>
                        <m:t>=</m:t>
                      </m:r>
                      <m:r>
                        <a:rPr lang="en-US" sz="6000" b="0" i="1" smtClean="0">
                          <a:latin typeface="Cambria Math" panose="02040503050406030204" pitchFamily="18" charset="0"/>
                          <a:ea typeface="Cambria Math" panose="02040503050406030204" pitchFamily="18" charset="0"/>
                        </a:rPr>
                        <m:t>𝛼</m:t>
                      </m:r>
                      <m:r>
                        <a:rPr lang="en-US" sz="6000" b="0" i="1" smtClean="0">
                          <a:latin typeface="Cambria Math" panose="02040503050406030204" pitchFamily="18" charset="0"/>
                          <a:ea typeface="Cambria Math" panose="02040503050406030204" pitchFamily="18" charset="0"/>
                        </a:rPr>
                        <m:t>+</m:t>
                      </m:r>
                      <m:r>
                        <a:rPr lang="en-US" sz="6000" b="0" i="1" smtClean="0">
                          <a:latin typeface="Cambria Math" panose="02040503050406030204" pitchFamily="18" charset="0"/>
                          <a:ea typeface="Cambria Math" panose="02040503050406030204" pitchFamily="18" charset="0"/>
                        </a:rPr>
                        <m:t>𝛽</m:t>
                      </m:r>
                      <m:r>
                        <a:rPr lang="en-US" sz="6000" b="0" i="1" smtClean="0">
                          <a:latin typeface="Cambria Math" panose="02040503050406030204" pitchFamily="18" charset="0"/>
                          <a:ea typeface="Cambria Math" panose="02040503050406030204" pitchFamily="18" charset="0"/>
                        </a:rPr>
                        <m:t>𝑥</m:t>
                      </m:r>
                      <m:r>
                        <a:rPr lang="en-US" sz="6000" b="0" i="1" smtClean="0">
                          <a:latin typeface="Cambria Math" panose="02040503050406030204" pitchFamily="18" charset="0"/>
                          <a:ea typeface="Cambria Math" panose="02040503050406030204" pitchFamily="18" charset="0"/>
                        </a:rPr>
                        <m:t>+</m:t>
                      </m:r>
                      <m:sSub>
                        <m:sSubPr>
                          <m:ctrlPr>
                            <a:rPr lang="en-US" sz="6000" b="0" i="1" smtClean="0">
                              <a:latin typeface="Cambria Math" panose="02040503050406030204" pitchFamily="18" charset="0"/>
                              <a:ea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𝜀</m:t>
                          </m:r>
                        </m:e>
                        <m:sub>
                          <m:r>
                            <a:rPr lang="en-US" sz="6000" b="0" i="1" smtClean="0">
                              <a:latin typeface="Cambria Math" panose="02040503050406030204" pitchFamily="18" charset="0"/>
                              <a:ea typeface="Cambria Math" panose="02040503050406030204" pitchFamily="18" charset="0"/>
                            </a:rPr>
                            <m:t>𝑖</m:t>
                          </m:r>
                        </m:sub>
                      </m:sSub>
                    </m:oMath>
                  </m:oMathPara>
                </a14:m>
                <a:endParaRPr lang="en-US" sz="6000" dirty="0"/>
              </a:p>
            </p:txBody>
          </p:sp>
        </mc:Choice>
        <mc:Fallback xmlns="">
          <p:sp>
            <p:nvSpPr>
              <p:cNvPr id="5" name="TextBox 4">
                <a:extLst>
                  <a:ext uri="{FF2B5EF4-FFF2-40B4-BE49-F238E27FC236}">
                    <a16:creationId xmlns:a16="http://schemas.microsoft.com/office/drawing/2014/main" id="{21F2ABE0-222A-7E79-812B-4DE474E4A30D}"/>
                  </a:ext>
                </a:extLst>
              </p:cNvPr>
              <p:cNvSpPr txBox="1">
                <a:spLocks noRot="1" noChangeAspect="1" noMove="1" noResize="1" noEditPoints="1" noAdjustHandles="1" noChangeArrowheads="1" noChangeShapeType="1" noTextEdit="1"/>
              </p:cNvSpPr>
              <p:nvPr/>
            </p:nvSpPr>
            <p:spPr>
              <a:xfrm>
                <a:off x="1952921" y="1246083"/>
                <a:ext cx="5562600" cy="923330"/>
              </a:xfrm>
              <a:prstGeom prst="rect">
                <a:avLst/>
              </a:prstGeom>
              <a:blipFill>
                <a:blip r:embed="rId4"/>
                <a:stretch>
                  <a:fillRect l="-3189" r="-1367" b="-32432"/>
                </a:stretch>
              </a:blipFill>
            </p:spPr>
            <p:txBody>
              <a:bodyPr/>
              <a:lstStyle/>
              <a:p>
                <a:r>
                  <a:rPr lang="en-US">
                    <a:noFill/>
                  </a:rPr>
                  <a:t> </a:t>
                </a:r>
              </a:p>
            </p:txBody>
          </p:sp>
        </mc:Fallback>
      </mc:AlternateContent>
    </p:spTree>
    <p:extLst>
      <p:ext uri="{BB962C8B-B14F-4D97-AF65-F5344CB8AC3E}">
        <p14:creationId xmlns:p14="http://schemas.microsoft.com/office/powerpoint/2010/main" val="2138825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3"/>
          <p:cNvSpPr txBox="1">
            <a:spLocks noGrp="1"/>
          </p:cNvSpPr>
          <p:nvPr>
            <p:ph type="title"/>
          </p:nvPr>
        </p:nvSpPr>
        <p:spPr>
          <a:xfrm>
            <a:off x="311700" y="6858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Results for GWAS are often summarized in a </a:t>
            </a:r>
            <a:r>
              <a:rPr lang="en" i="1" dirty="0"/>
              <a:t>Manhattan </a:t>
            </a:r>
            <a:r>
              <a:rPr lang="en" dirty="0"/>
              <a:t>plot</a:t>
            </a:r>
            <a:endParaRPr dirty="0"/>
          </a:p>
        </p:txBody>
      </p:sp>
      <p:sp>
        <p:nvSpPr>
          <p:cNvPr id="458" name="Google Shape;458;p53"/>
          <p:cNvSpPr txBox="1">
            <a:spLocks noGrp="1"/>
          </p:cNvSpPr>
          <p:nvPr>
            <p:ph type="body" idx="1"/>
          </p:nvPr>
        </p:nvSpPr>
        <p:spPr>
          <a:xfrm>
            <a:off x="311700" y="5071950"/>
            <a:ext cx="8520600" cy="354300"/>
          </a:xfrm>
          <a:prstGeom prst="rect">
            <a:avLst/>
          </a:prstGeom>
        </p:spPr>
        <p:txBody>
          <a:bodyPr spcFirstLastPara="1" vert="horz" wrap="square" lIns="91425" tIns="91425" rIns="91425" bIns="91425" numCol="1" anchor="t" anchorCtr="0" compatLnSpc="1">
            <a:prstTxWarp prst="textNoShape">
              <a:avLst/>
            </a:prstTxWarp>
            <a:noAutofit/>
          </a:bodyPr>
          <a:lstStyle/>
          <a:p>
            <a:pPr marL="0" indent="0">
              <a:spcAft>
                <a:spcPts val="1600"/>
              </a:spcAft>
              <a:buNone/>
            </a:pPr>
            <a:r>
              <a:rPr lang="en"/>
              <a:t>Each point is a SNP. Y values are p-value, and X chromosomal location.</a:t>
            </a:r>
            <a:endParaRPr/>
          </a:p>
        </p:txBody>
      </p:sp>
      <p:pic>
        <p:nvPicPr>
          <p:cNvPr id="459" name="Google Shape;459;p53"/>
          <p:cNvPicPr preferRelativeResize="0"/>
          <p:nvPr/>
        </p:nvPicPr>
        <p:blipFill>
          <a:blip r:embed="rId3">
            <a:alphaModFix/>
          </a:blip>
          <a:stretch>
            <a:fillRect/>
          </a:stretch>
        </p:blipFill>
        <p:spPr>
          <a:xfrm>
            <a:off x="1100501" y="2289639"/>
            <a:ext cx="7154099" cy="2435125"/>
          </a:xfrm>
          <a:prstGeom prst="rect">
            <a:avLst/>
          </a:prstGeom>
          <a:noFill/>
          <a:ln>
            <a:noFill/>
          </a:ln>
        </p:spPr>
      </p:pic>
    </p:spTree>
    <p:extLst>
      <p:ext uri="{BB962C8B-B14F-4D97-AF65-F5344CB8AC3E}">
        <p14:creationId xmlns:p14="http://schemas.microsoft.com/office/powerpoint/2010/main" val="32870435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4" descr="GWAS_Manhattan.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9667" y="618067"/>
            <a:ext cx="4944533" cy="4944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58" name="Title 1"/>
          <p:cNvSpPr>
            <a:spLocks noGrp="1"/>
          </p:cNvSpPr>
          <p:nvPr>
            <p:ph type="title"/>
          </p:nvPr>
        </p:nvSpPr>
        <p:spPr>
          <a:xfrm>
            <a:off x="838200" y="0"/>
            <a:ext cx="7772400" cy="533400"/>
          </a:xfrm>
        </p:spPr>
        <p:txBody>
          <a:bodyPr>
            <a:normAutofit fontScale="90000"/>
          </a:bodyPr>
          <a:lstStyle/>
          <a:p>
            <a:pPr eaLnBrk="1" hangingPunct="1"/>
            <a:r>
              <a:rPr lang="en-US" sz="3600" dirty="0">
                <a:latin typeface="Arial" charset="0"/>
                <a:ea typeface="ＭＳ Ｐゴシック" charset="0"/>
                <a:cs typeface="ＭＳ Ｐゴシック" charset="0"/>
              </a:rPr>
              <a:t>Typical GWAS</a:t>
            </a:r>
          </a:p>
        </p:txBody>
      </p:sp>
      <p:graphicFrame>
        <p:nvGraphicFramePr>
          <p:cNvPr id="19459" name="Object 2"/>
          <p:cNvGraphicFramePr>
            <a:graphicFrameLocks noChangeAspect="1"/>
          </p:cNvGraphicFramePr>
          <p:nvPr/>
        </p:nvGraphicFramePr>
        <p:xfrm>
          <a:off x="249432" y="5230307"/>
          <a:ext cx="4508836" cy="681704"/>
        </p:xfrm>
        <a:graphic>
          <a:graphicData uri="http://schemas.openxmlformats.org/presentationml/2006/ole">
            <mc:AlternateContent xmlns:mc="http://schemas.openxmlformats.org/markup-compatibility/2006">
              <mc:Choice xmlns:v="urn:schemas-microsoft-com:vml" Requires="v">
                <p:oleObj name="Equation" r:id="rId3" imgW="2032000" imgH="228600" progId="Equation.3">
                  <p:embed/>
                </p:oleObj>
              </mc:Choice>
              <mc:Fallback>
                <p:oleObj name="Equation" r:id="rId3" imgW="2032000" imgH="228600" progId="Equation.3">
                  <p:embed/>
                  <p:pic>
                    <p:nvPicPr>
                      <p:cNvPr id="19459" name="Object 2"/>
                      <p:cNvPicPr>
                        <a:picLocks noChangeAspect="1" noChangeArrowheads="1"/>
                      </p:cNvPicPr>
                      <p:nvPr/>
                    </p:nvPicPr>
                    <p:blipFill>
                      <a:blip r:embed="rId4"/>
                      <a:srcRect/>
                      <a:stretch>
                        <a:fillRect/>
                      </a:stretch>
                    </p:blipFill>
                    <p:spPr bwMode="auto">
                      <a:xfrm>
                        <a:off x="249432" y="5230307"/>
                        <a:ext cx="4508836" cy="681704"/>
                      </a:xfrm>
                      <a:prstGeom prst="rect">
                        <a:avLst/>
                      </a:prstGeom>
                      <a:solidFill>
                        <a:schemeClr val="bg1"/>
                      </a:solidFill>
                      <a:ln>
                        <a:noFill/>
                      </a:ln>
                      <a:effectLst/>
                    </p:spPr>
                  </p:pic>
                </p:oleObj>
              </mc:Fallback>
            </mc:AlternateContent>
          </a:graphicData>
        </a:graphic>
      </p:graphicFrame>
      <p:sp>
        <p:nvSpPr>
          <p:cNvPr id="2" name="TextBox 1"/>
          <p:cNvSpPr txBox="1"/>
          <p:nvPr/>
        </p:nvSpPr>
        <p:spPr>
          <a:xfrm>
            <a:off x="2741867" y="6488668"/>
            <a:ext cx="5877593" cy="369332"/>
          </a:xfrm>
          <a:prstGeom prst="rect">
            <a:avLst/>
          </a:prstGeom>
          <a:noFill/>
        </p:spPr>
        <p:txBody>
          <a:bodyPr wrap="none" rtlCol="0">
            <a:spAutoFit/>
          </a:bodyPr>
          <a:lstStyle/>
          <a:p>
            <a:r>
              <a:rPr lang="en-US" dirty="0" err="1"/>
              <a:t>Dudbridge</a:t>
            </a:r>
            <a:r>
              <a:rPr lang="en-US" dirty="0"/>
              <a:t> F, </a:t>
            </a:r>
            <a:r>
              <a:rPr lang="en-US" dirty="0" err="1"/>
              <a:t>Gusnanto</a:t>
            </a:r>
            <a:r>
              <a:rPr lang="en-US" dirty="0"/>
              <a:t> A </a:t>
            </a:r>
            <a:r>
              <a:rPr lang="en-US" i="1" dirty="0"/>
              <a:t>Genet </a:t>
            </a:r>
            <a:r>
              <a:rPr lang="en-US" i="1" dirty="0" err="1"/>
              <a:t>Epidemiol</a:t>
            </a:r>
            <a:r>
              <a:rPr lang="en-US" dirty="0"/>
              <a:t>. 2008;32:227–234. </a:t>
            </a:r>
          </a:p>
        </p:txBody>
      </p:sp>
      <p:sp>
        <p:nvSpPr>
          <p:cNvPr id="3" name="TextBox 2"/>
          <p:cNvSpPr txBox="1"/>
          <p:nvPr/>
        </p:nvSpPr>
        <p:spPr>
          <a:xfrm>
            <a:off x="5351366" y="4959801"/>
            <a:ext cx="3508566" cy="1938992"/>
          </a:xfrm>
          <a:prstGeom prst="rect">
            <a:avLst/>
          </a:prstGeom>
          <a:noFill/>
        </p:spPr>
        <p:txBody>
          <a:bodyPr wrap="square" rtlCol="0">
            <a:spAutoFit/>
          </a:bodyPr>
          <a:lstStyle/>
          <a:p>
            <a:pPr marL="285750" indent="-285750">
              <a:buFont typeface="Arial"/>
              <a:buChar char="•"/>
            </a:pPr>
            <a:r>
              <a:rPr lang="en-US" dirty="0">
                <a:solidFill>
                  <a:schemeClr val="tx1"/>
                </a:solidFill>
                <a:latin typeface="Arial"/>
                <a:cs typeface="Arial"/>
              </a:rPr>
              <a:t>How do you determine </a:t>
            </a:r>
            <a:r>
              <a:rPr lang="en-US" dirty="0" err="1">
                <a:solidFill>
                  <a:schemeClr val="tx1"/>
                </a:solidFill>
                <a:latin typeface="Arial"/>
                <a:cs typeface="Arial"/>
              </a:rPr>
              <a:t>genomewide</a:t>
            </a:r>
            <a:r>
              <a:rPr lang="en-US" dirty="0">
                <a:solidFill>
                  <a:schemeClr val="tx1"/>
                </a:solidFill>
                <a:latin typeface="Arial"/>
                <a:cs typeface="Arial"/>
              </a:rPr>
              <a:t> significance?</a:t>
            </a:r>
          </a:p>
          <a:p>
            <a:pPr marL="285750" indent="-285750">
              <a:buFont typeface="Arial"/>
              <a:buChar char="•"/>
            </a:pPr>
            <a:r>
              <a:rPr lang="en-US" dirty="0">
                <a:solidFill>
                  <a:schemeClr val="tx1"/>
                </a:solidFill>
                <a:latin typeface="Arial"/>
                <a:cs typeface="Arial"/>
              </a:rPr>
              <a:t>Population specific?</a:t>
            </a:r>
          </a:p>
        </p:txBody>
      </p:sp>
    </p:spTree>
    <p:extLst>
      <p:ext uri="{BB962C8B-B14F-4D97-AF65-F5344CB8AC3E}">
        <p14:creationId xmlns:p14="http://schemas.microsoft.com/office/powerpoint/2010/main" val="1759577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311700" y="7620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When is a result significant?</a:t>
            </a:r>
            <a:endParaRPr dirty="0"/>
          </a:p>
        </p:txBody>
      </p:sp>
      <p:sp>
        <p:nvSpPr>
          <p:cNvPr id="250" name="Google Shape;250;p30"/>
          <p:cNvSpPr txBox="1">
            <a:spLocks noGrp="1"/>
          </p:cNvSpPr>
          <p:nvPr>
            <p:ph type="body" idx="1"/>
          </p:nvPr>
        </p:nvSpPr>
        <p:spPr>
          <a:xfrm>
            <a:off x="311700" y="2009724"/>
            <a:ext cx="4260300" cy="3834027"/>
          </a:xfrm>
          <a:prstGeom prst="rect">
            <a:avLst/>
          </a:prstGeom>
        </p:spPr>
        <p:txBody>
          <a:bodyPr spcFirstLastPara="1" vert="horz" wrap="square" lIns="91425" tIns="91425" rIns="91425" bIns="91425" numCol="1" anchor="t" anchorCtr="0" compatLnSpc="1">
            <a:prstTxWarp prst="textNoShape">
              <a:avLst/>
            </a:prstTxWarp>
            <a:noAutofit/>
          </a:bodyPr>
          <a:lstStyle/>
          <a:p>
            <a:pPr indent="-317500">
              <a:buSzPts val="1400"/>
            </a:pPr>
            <a:r>
              <a:rPr lang="en" dirty="0"/>
              <a:t>Commonly results are considered statistically significant if the probability of the result happening by chance is &lt; 0.05.</a:t>
            </a:r>
            <a:endParaRPr dirty="0"/>
          </a:p>
          <a:p>
            <a:r>
              <a:rPr lang="en" dirty="0"/>
              <a:t>What if multiple genes are tested for association?</a:t>
            </a:r>
            <a:endParaRPr sz="4800" dirty="0"/>
          </a:p>
        </p:txBody>
      </p:sp>
      <p:pic>
        <p:nvPicPr>
          <p:cNvPr id="251" name="Google Shape;251;p30"/>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4636239" y="2726701"/>
            <a:ext cx="3847275" cy="2274975"/>
          </a:xfrm>
          <a:prstGeom prst="rect">
            <a:avLst/>
          </a:prstGeom>
          <a:noFill/>
          <a:ln>
            <a:noFill/>
          </a:ln>
        </p:spPr>
      </p:pic>
      <p:sp>
        <p:nvSpPr>
          <p:cNvPr id="252" name="Google Shape;252;p30"/>
          <p:cNvSpPr txBox="1"/>
          <p:nvPr/>
        </p:nvSpPr>
        <p:spPr>
          <a:xfrm>
            <a:off x="6407900" y="5345125"/>
            <a:ext cx="1608000" cy="2733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t>xkcd.com</a:t>
            </a:r>
            <a:endParaRPr/>
          </a:p>
        </p:txBody>
      </p:sp>
    </p:spTree>
    <p:extLst>
      <p:ext uri="{BB962C8B-B14F-4D97-AF65-F5344CB8AC3E}">
        <p14:creationId xmlns:p14="http://schemas.microsoft.com/office/powerpoint/2010/main" val="3375048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31"/>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1526675" y="996064"/>
            <a:ext cx="3187550" cy="4709723"/>
          </a:xfrm>
          <a:prstGeom prst="rect">
            <a:avLst/>
          </a:prstGeom>
          <a:noFill/>
          <a:ln>
            <a:noFill/>
          </a:ln>
        </p:spPr>
      </p:pic>
      <p:pic>
        <p:nvPicPr>
          <p:cNvPr id="258" name="Google Shape;258;p31"/>
          <p:cNvPicPr preferRelativeResize="0"/>
          <p:nvPr/>
        </p:nvPicPr>
        <p:blipFill rotWithShape="1">
          <a:blip r:embed="rId4">
            <a:alphaModFix/>
            <a:extLst>
              <a:ext uri="{28A0092B-C50C-407E-A947-70E740481C1C}">
                <a14:useLocalDpi xmlns:a14="http://schemas.microsoft.com/office/drawing/2010/main"/>
              </a:ext>
            </a:extLst>
          </a:blip>
          <a:srcRect b="-381"/>
          <a:stretch/>
        </p:blipFill>
        <p:spPr>
          <a:xfrm>
            <a:off x="4870325" y="1825076"/>
            <a:ext cx="3479076" cy="2973699"/>
          </a:xfrm>
          <a:prstGeom prst="rect">
            <a:avLst/>
          </a:prstGeom>
          <a:noFill/>
          <a:ln>
            <a:noFill/>
          </a:ln>
        </p:spPr>
      </p:pic>
      <p:sp>
        <p:nvSpPr>
          <p:cNvPr id="2" name="Oval 1">
            <a:extLst>
              <a:ext uri="{FF2B5EF4-FFF2-40B4-BE49-F238E27FC236}">
                <a16:creationId xmlns:a16="http://schemas.microsoft.com/office/drawing/2014/main" id="{81214F7C-3258-2D66-C7F3-8A8AE487A8BA}"/>
              </a:ext>
            </a:extLst>
          </p:cNvPr>
          <p:cNvSpPr/>
          <p:nvPr/>
        </p:nvSpPr>
        <p:spPr>
          <a:xfrm>
            <a:off x="3247697" y="3142593"/>
            <a:ext cx="1051034" cy="1656182"/>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58973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a:spLocks noGrp="1"/>
          </p:cNvSpPr>
          <p:nvPr>
            <p:ph type="title"/>
          </p:nvPr>
        </p:nvSpPr>
        <p:spPr>
          <a:xfrm>
            <a:off x="311700" y="8382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Multiple test correction</a:t>
            </a:r>
            <a:endParaRPr dirty="0"/>
          </a:p>
        </p:txBody>
      </p:sp>
      <p:sp>
        <p:nvSpPr>
          <p:cNvPr id="264" name="Google Shape;264;p32"/>
          <p:cNvSpPr txBox="1">
            <a:spLocks noGrp="1"/>
          </p:cNvSpPr>
          <p:nvPr>
            <p:ph type="body" idx="1"/>
          </p:nvPr>
        </p:nvSpPr>
        <p:spPr>
          <a:xfrm>
            <a:off x="311700" y="2009725"/>
            <a:ext cx="8520600" cy="3416400"/>
          </a:xfrm>
          <a:prstGeom prst="rect">
            <a:avLst/>
          </a:prstGeom>
        </p:spPr>
        <p:txBody>
          <a:bodyPr spcFirstLastPara="1" vert="horz" wrap="square" lIns="91425" tIns="91425" rIns="91425" bIns="91425" numCol="1" anchor="t" anchorCtr="0" compatLnSpc="1">
            <a:prstTxWarp prst="textNoShape">
              <a:avLst/>
            </a:prstTxWarp>
            <a:noAutofit/>
          </a:bodyPr>
          <a:lstStyle/>
          <a:p>
            <a:r>
              <a:rPr lang="en"/>
              <a:t>Given </a:t>
            </a:r>
            <a:r>
              <a:rPr lang="en" i="1"/>
              <a:t>m</a:t>
            </a:r>
            <a:r>
              <a:rPr lang="en"/>
              <a:t> tests, the </a:t>
            </a:r>
            <a:r>
              <a:rPr lang="en" i="1"/>
              <a:t>Bonferroni</a:t>
            </a:r>
            <a:r>
              <a:rPr lang="en"/>
              <a:t> correction controls false discovery rates by scaling the significance threshold </a:t>
            </a:r>
            <a:r>
              <a:rPr lang="en">
                <a:latin typeface="Times New Roman"/>
                <a:ea typeface="Times New Roman"/>
                <a:cs typeface="Times New Roman"/>
                <a:sym typeface="Times New Roman"/>
              </a:rPr>
              <a:t>ɑ</a:t>
            </a:r>
            <a:r>
              <a:rPr lang="en"/>
              <a:t> (</a:t>
            </a:r>
            <a:r>
              <a:rPr lang="en">
                <a:solidFill>
                  <a:schemeClr val="dk1"/>
                </a:solidFill>
                <a:latin typeface="Times New Roman"/>
                <a:ea typeface="Times New Roman"/>
                <a:cs typeface="Times New Roman"/>
                <a:sym typeface="Times New Roman"/>
              </a:rPr>
              <a:t>ɑ</a:t>
            </a:r>
            <a:r>
              <a:rPr lang="en">
                <a:solidFill>
                  <a:schemeClr val="dk1"/>
                </a:solidFill>
              </a:rPr>
              <a:t>=</a:t>
            </a:r>
            <a:r>
              <a:rPr lang="en"/>
              <a:t>0.05) by </a:t>
            </a:r>
            <a:r>
              <a:rPr lang="en" i="1"/>
              <a:t>m</a:t>
            </a:r>
            <a:r>
              <a:rPr lang="en"/>
              <a:t>, e.g.:</a:t>
            </a:r>
            <a:endParaRPr/>
          </a:p>
          <a:p>
            <a:r>
              <a:rPr lang="en"/>
              <a:t>Reject any test p</a:t>
            </a:r>
            <a:r>
              <a:rPr lang="en" baseline="-25000"/>
              <a:t>i</a:t>
            </a:r>
            <a:r>
              <a:rPr lang="en"/>
              <a:t> if p</a:t>
            </a:r>
            <a:r>
              <a:rPr lang="en" baseline="-25000"/>
              <a:t>i</a:t>
            </a:r>
            <a:r>
              <a:rPr lang="en"/>
              <a:t> &lt; </a:t>
            </a:r>
            <a:r>
              <a:rPr lang="en">
                <a:solidFill>
                  <a:schemeClr val="dk1"/>
                </a:solidFill>
                <a:latin typeface="Times New Roman"/>
                <a:ea typeface="Times New Roman"/>
                <a:cs typeface="Times New Roman"/>
                <a:sym typeface="Times New Roman"/>
              </a:rPr>
              <a:t>ɑ/m</a:t>
            </a:r>
            <a:endParaRPr/>
          </a:p>
        </p:txBody>
      </p:sp>
    </p:spTree>
    <p:extLst>
      <p:ext uri="{BB962C8B-B14F-4D97-AF65-F5344CB8AC3E}">
        <p14:creationId xmlns:p14="http://schemas.microsoft.com/office/powerpoint/2010/main" val="2802009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cstate="print">
            <a:extLst>
              <a:ext uri="{28A0092B-C50C-407E-A947-70E740481C1C}">
                <a14:useLocalDpi xmlns:a14="http://schemas.microsoft.com/office/drawing/2010/main"/>
              </a:ext>
            </a:extLst>
          </a:blip>
          <a:stretch>
            <a:fillRect/>
          </a:stretch>
        </p:blipFill>
        <p:spPr>
          <a:xfrm>
            <a:off x="1066800" y="342900"/>
            <a:ext cx="8077200" cy="6172200"/>
          </a:xfrm>
          <a:prstGeom prst="rect">
            <a:avLst/>
          </a:prstGeom>
        </p:spPr>
      </p:pic>
      <p:sp>
        <p:nvSpPr>
          <p:cNvPr id="26626" name="Title 1"/>
          <p:cNvSpPr>
            <a:spLocks noGrp="1"/>
          </p:cNvSpPr>
          <p:nvPr>
            <p:ph type="title"/>
          </p:nvPr>
        </p:nvSpPr>
        <p:spPr>
          <a:xfrm>
            <a:off x="304800" y="-152400"/>
            <a:ext cx="8991600" cy="990600"/>
          </a:xfrm>
        </p:spPr>
        <p:txBody>
          <a:bodyPr/>
          <a:lstStyle/>
          <a:p>
            <a:r>
              <a:rPr lang="en-US" sz="3600" dirty="0">
                <a:latin typeface="Arial"/>
                <a:ea typeface="ＭＳ Ｐゴシック" charset="0"/>
                <a:cs typeface="Arial"/>
              </a:rPr>
              <a:t>GWAS Results</a:t>
            </a:r>
          </a:p>
        </p:txBody>
      </p:sp>
      <p:sp>
        <p:nvSpPr>
          <p:cNvPr id="6" name="TextBox 3"/>
          <p:cNvSpPr txBox="1">
            <a:spLocks noChangeArrowheads="1"/>
          </p:cNvSpPr>
          <p:nvPr/>
        </p:nvSpPr>
        <p:spPr bwMode="auto">
          <a:xfrm>
            <a:off x="5632394" y="6396335"/>
            <a:ext cx="343540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b="0" dirty="0">
                <a:solidFill>
                  <a:srgbClr val="1B39F5"/>
                </a:solidFill>
                <a:latin typeface="Arial"/>
                <a:cs typeface="Arial"/>
              </a:rPr>
              <a:t>Schumacher et al. 2015</a:t>
            </a:r>
          </a:p>
        </p:txBody>
      </p:sp>
    </p:spTree>
    <p:extLst>
      <p:ext uri="{BB962C8B-B14F-4D97-AF65-F5344CB8AC3E}">
        <p14:creationId xmlns:p14="http://schemas.microsoft.com/office/powerpoint/2010/main" val="1613149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Text Box 2"/>
          <p:cNvSpPr txBox="1">
            <a:spLocks noChangeArrowheads="1"/>
          </p:cNvSpPr>
          <p:nvPr/>
        </p:nvSpPr>
        <p:spPr bwMode="auto">
          <a:xfrm>
            <a:off x="228600" y="1098550"/>
            <a:ext cx="8458200"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tabLst>
                <a:tab pos="574675" algn="l"/>
              </a:tabLst>
              <a:defRPr sz="2400">
                <a:solidFill>
                  <a:schemeClr val="tx1"/>
                </a:solidFill>
                <a:latin typeface="Times New Roman" panose="02020603050405020304" pitchFamily="18" charset="0"/>
              </a:defRPr>
            </a:lvl1pPr>
            <a:lvl2pPr>
              <a:tabLst>
                <a:tab pos="574675" algn="l"/>
              </a:tabLst>
              <a:defRPr sz="2400">
                <a:solidFill>
                  <a:schemeClr val="tx1"/>
                </a:solidFill>
                <a:latin typeface="Times New Roman" panose="02020603050405020304" pitchFamily="18" charset="0"/>
              </a:defRPr>
            </a:lvl2pPr>
            <a:lvl3pPr>
              <a:tabLst>
                <a:tab pos="574675" algn="l"/>
              </a:tabLst>
              <a:defRPr sz="2400">
                <a:solidFill>
                  <a:schemeClr val="tx1"/>
                </a:solidFill>
                <a:latin typeface="Times New Roman" panose="02020603050405020304" pitchFamily="18" charset="0"/>
              </a:defRPr>
            </a:lvl3pPr>
            <a:lvl4pPr>
              <a:tabLst>
                <a:tab pos="574675" algn="l"/>
              </a:tabLst>
              <a:defRPr sz="2400">
                <a:solidFill>
                  <a:schemeClr val="tx1"/>
                </a:solidFill>
                <a:latin typeface="Times New Roman" panose="02020603050405020304" pitchFamily="18" charset="0"/>
              </a:defRPr>
            </a:lvl4pPr>
            <a:lvl5pPr>
              <a:tabLst>
                <a:tab pos="574675"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9pPr>
          </a:lstStyle>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Demonstrate that diseases tends to run in families more often than would be expected by chance (without having any specific genetic model in mind). Includes twin studies.</a:t>
            </a:r>
          </a:p>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Different approaches:</a:t>
            </a:r>
          </a:p>
          <a:p>
            <a:pPr marL="800100" lvl="1" indent="-342900">
              <a:spcBef>
                <a:spcPct val="50000"/>
              </a:spcBef>
              <a:buFont typeface="Arial" panose="020B0604020202020204" pitchFamily="34" charset="0"/>
              <a:buChar char="•"/>
            </a:pPr>
            <a:r>
              <a:rPr lang="en-US" altLang="en-US" sz="2000" u="sng" dirty="0">
                <a:latin typeface="Contemporary Brush" panose="03080702040202020205" pitchFamily="66" charset="0"/>
              </a:rPr>
              <a:t>Common disease or continuous trait</a:t>
            </a:r>
            <a:r>
              <a:rPr lang="en-US" altLang="en-US" sz="2000" dirty="0">
                <a:latin typeface="Contemporary Brush" panose="03080702040202020205" pitchFamily="66" charset="0"/>
              </a:rPr>
              <a:t>: enroll a random series of families and look at the pattern of correlations in the outcome between different types of relatives (e.g. sibling-sibling, parent-offspring, etc.)</a:t>
            </a:r>
          </a:p>
          <a:p>
            <a:pPr marL="800100" lvl="1" indent="-342900">
              <a:spcBef>
                <a:spcPct val="50000"/>
              </a:spcBef>
              <a:buFont typeface="Arial" panose="020B0604020202020204" pitchFamily="34" charset="0"/>
              <a:buChar char="•"/>
            </a:pPr>
            <a:r>
              <a:rPr lang="en-US" altLang="en-US" sz="2000" u="sng" dirty="0">
                <a:latin typeface="Contemporary Brush" panose="03080702040202020205" pitchFamily="66" charset="0"/>
              </a:rPr>
              <a:t>Rare dichotomous outcome</a:t>
            </a:r>
            <a:r>
              <a:rPr lang="en-US" altLang="en-US" sz="2000" dirty="0">
                <a:latin typeface="Contemporary Brush" panose="03080702040202020205" pitchFamily="66" charset="0"/>
              </a:rPr>
              <a:t>: identify probands (preferably in some population-based fashion) together with a comparable control series form the same population. Generate a pedigree</a:t>
            </a:r>
          </a:p>
          <a:p>
            <a:pPr marL="1257300" lvl="2" indent="-342900">
              <a:spcBef>
                <a:spcPct val="50000"/>
              </a:spcBef>
              <a:buFont typeface="Arial" panose="020B0604020202020204" pitchFamily="34" charset="0"/>
              <a:buChar char="•"/>
            </a:pPr>
            <a:r>
              <a:rPr lang="en-US" altLang="en-US" sz="2000" u="sng" dirty="0">
                <a:latin typeface="Contemporary Brush" panose="03080702040202020205" pitchFamily="66" charset="0"/>
              </a:rPr>
              <a:t>Case-control</a:t>
            </a:r>
            <a:r>
              <a:rPr lang="en-US" altLang="en-US" sz="2000" dirty="0">
                <a:latin typeface="Contemporary Brush" panose="03080702040202020205" pitchFamily="66" charset="0"/>
              </a:rPr>
              <a:t>: compare the family history between cases versus controls.</a:t>
            </a:r>
          </a:p>
          <a:p>
            <a:pPr marL="1257300" lvl="2" indent="-342900">
              <a:spcBef>
                <a:spcPct val="50000"/>
              </a:spcBef>
              <a:buFont typeface="Arial" panose="020B0604020202020204" pitchFamily="34" charset="0"/>
              <a:buChar char="•"/>
            </a:pPr>
            <a:r>
              <a:rPr lang="en-US" altLang="en-US" sz="2000" u="sng" dirty="0">
                <a:latin typeface="Contemporary Brush" panose="03080702040202020205" pitchFamily="66" charset="0"/>
              </a:rPr>
              <a:t>Cohort</a:t>
            </a:r>
            <a:r>
              <a:rPr lang="en-US" altLang="en-US" sz="2000" dirty="0">
                <a:latin typeface="Contemporary Brush" panose="03080702040202020205" pitchFamily="66" charset="0"/>
              </a:rPr>
              <a:t>: view the family members of the cases and controls as the two cohorts, one exposed to a case, the other not exposed.</a:t>
            </a:r>
          </a:p>
        </p:txBody>
      </p:sp>
      <p:sp>
        <p:nvSpPr>
          <p:cNvPr id="6"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Familial Aggregation</a:t>
            </a:r>
          </a:p>
        </p:txBody>
      </p:sp>
    </p:spTree>
    <p:extLst>
      <p:ext uri="{BB962C8B-B14F-4D97-AF65-F5344CB8AC3E}">
        <p14:creationId xmlns:p14="http://schemas.microsoft.com/office/powerpoint/2010/main" val="858846388"/>
      </p:ext>
    </p:extLst>
  </p:cSld>
  <p:clrMapOvr>
    <a:masterClrMapping/>
  </p:clrMapOvr>
  <p:transition>
    <p:pull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Text Box 7"/>
          <p:cNvSpPr txBox="1">
            <a:spLocks noChangeArrowheads="1"/>
          </p:cNvSpPr>
          <p:nvPr/>
        </p:nvSpPr>
        <p:spPr bwMode="auto">
          <a:xfrm>
            <a:off x="221166" y="754566"/>
            <a:ext cx="86868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566738" indent="-566738">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eaLnBrk="0" fontAlgn="base" hangingPunct="0">
              <a:spcBef>
                <a:spcPct val="0"/>
              </a:spcBef>
              <a:spcAft>
                <a:spcPct val="0"/>
              </a:spcAft>
              <a:defRPr sz="2800">
                <a:solidFill>
                  <a:schemeClr val="bg1"/>
                </a:solidFill>
                <a:latin typeface="Contemporary Brush" pitchFamily="66" charset="0"/>
              </a:defRPr>
            </a:lvl6pPr>
            <a:lvl7pPr marL="2971800" indent="-228600" eaLnBrk="0" fontAlgn="base" hangingPunct="0">
              <a:spcBef>
                <a:spcPct val="0"/>
              </a:spcBef>
              <a:spcAft>
                <a:spcPct val="0"/>
              </a:spcAft>
              <a:defRPr sz="2800">
                <a:solidFill>
                  <a:schemeClr val="bg1"/>
                </a:solidFill>
                <a:latin typeface="Contemporary Brush" pitchFamily="66" charset="0"/>
              </a:defRPr>
            </a:lvl7pPr>
            <a:lvl8pPr marL="3429000" indent="-228600" eaLnBrk="0" fontAlgn="base" hangingPunct="0">
              <a:spcBef>
                <a:spcPct val="0"/>
              </a:spcBef>
              <a:spcAft>
                <a:spcPct val="0"/>
              </a:spcAft>
              <a:defRPr sz="2800">
                <a:solidFill>
                  <a:schemeClr val="bg1"/>
                </a:solidFill>
                <a:latin typeface="Contemporary Brush" pitchFamily="66" charset="0"/>
              </a:defRPr>
            </a:lvl8pPr>
            <a:lvl9pPr marL="3886200" indent="-228600" eaLnBrk="0" fontAlgn="base" hangingPunct="0">
              <a:spcBef>
                <a:spcPct val="0"/>
              </a:spcBef>
              <a:spcAft>
                <a:spcPct val="0"/>
              </a:spcAft>
              <a:defRPr sz="2800">
                <a:solidFill>
                  <a:schemeClr val="bg1"/>
                </a:solidFill>
                <a:latin typeface="Contemporary Brush" pitchFamily="66" charset="0"/>
              </a:defRPr>
            </a:lvl9pPr>
          </a:lstStyle>
          <a:p>
            <a:pPr>
              <a:spcBef>
                <a:spcPct val="50000"/>
              </a:spcBef>
              <a:buFont typeface="Wingdings" panose="05000000000000000000" pitchFamily="2" charset="2"/>
              <a:buChar char=""/>
            </a:pPr>
            <a:r>
              <a:rPr lang="en-US" dirty="0"/>
              <a:t>GWAS Catalog:  http://www.ebi.ac.uk/gwas</a:t>
            </a:r>
          </a:p>
        </p:txBody>
      </p:sp>
      <p:sp>
        <p:nvSpPr>
          <p:cNvPr id="10"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Genome-wide Association</a:t>
            </a:r>
          </a:p>
        </p:txBody>
      </p:sp>
      <p:sp>
        <p:nvSpPr>
          <p:cNvPr id="6" name="Text Box 4">
            <a:extLst>
              <a:ext uri="{FF2B5EF4-FFF2-40B4-BE49-F238E27FC236}">
                <a16:creationId xmlns:a16="http://schemas.microsoft.com/office/drawing/2014/main" id="{922932CB-FF8F-5D42-9318-5D1F02601A55}"/>
              </a:ext>
            </a:extLst>
          </p:cNvPr>
          <p:cNvSpPr txBox="1">
            <a:spLocks noChangeArrowheads="1"/>
          </p:cNvSpPr>
          <p:nvPr/>
        </p:nvSpPr>
        <p:spPr bwMode="auto">
          <a:xfrm>
            <a:off x="2209800" y="5829389"/>
            <a:ext cx="41148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sz="1200" dirty="0"/>
              <a:t>https://</a:t>
            </a:r>
            <a:r>
              <a:rPr lang="en-US" altLang="en-US" sz="1200" dirty="0" err="1"/>
              <a:t>www.ebi.ac.uk</a:t>
            </a:r>
            <a:r>
              <a:rPr lang="en-US" altLang="en-US" sz="1200" dirty="0"/>
              <a:t>/</a:t>
            </a:r>
            <a:r>
              <a:rPr lang="en-US" altLang="en-US" sz="1200" dirty="0" err="1"/>
              <a:t>gwas</a:t>
            </a:r>
            <a:r>
              <a:rPr lang="en-US" altLang="en-US" sz="1200" dirty="0"/>
              <a:t>/docs/diagram-downloads</a:t>
            </a:r>
          </a:p>
        </p:txBody>
      </p:sp>
      <p:pic>
        <p:nvPicPr>
          <p:cNvPr id="7" name="Picture 6">
            <a:extLst>
              <a:ext uri="{FF2B5EF4-FFF2-40B4-BE49-F238E27FC236}">
                <a16:creationId xmlns:a16="http://schemas.microsoft.com/office/drawing/2014/main" id="{902D0DC8-CACD-384B-9D88-D4DAA478E5E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8200" y="751612"/>
            <a:ext cx="7284720" cy="5058833"/>
          </a:xfrm>
          <a:prstGeom prst="rect">
            <a:avLst/>
          </a:prstGeom>
        </p:spPr>
      </p:pic>
    </p:spTree>
    <p:extLst>
      <p:ext uri="{BB962C8B-B14F-4D97-AF65-F5344CB8AC3E}">
        <p14:creationId xmlns:p14="http://schemas.microsoft.com/office/powerpoint/2010/main" val="11905906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424837"/>
            <a:ext cx="9144000" cy="923330"/>
          </a:xfrm>
          <a:prstGeom prst="rect">
            <a:avLst/>
          </a:prstGeom>
          <a:noFill/>
        </p:spPr>
        <p:txBody>
          <a:bodyPr wrap="square" rtlCol="0">
            <a:spAutoFit/>
          </a:bodyPr>
          <a:lstStyle/>
          <a:p>
            <a:pPr algn="ctr"/>
            <a:r>
              <a:rPr lang="en-US" sz="5400" b="1" dirty="0"/>
              <a:t>Genetic Diversity in GWAS</a:t>
            </a:r>
          </a:p>
        </p:txBody>
      </p:sp>
    </p:spTree>
    <p:extLst>
      <p:ext uri="{BB962C8B-B14F-4D97-AF65-F5344CB8AC3E}">
        <p14:creationId xmlns:p14="http://schemas.microsoft.com/office/powerpoint/2010/main" val="33169134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cstate="print">
            <a:extLst>
              <a:ext uri="{28A0092B-C50C-407E-A947-70E740481C1C}">
                <a14:useLocalDpi xmlns:a14="http://schemas.microsoft.com/office/drawing/2010/main"/>
              </a:ext>
            </a:extLst>
          </a:blip>
          <a:stretch>
            <a:fillRect/>
          </a:stretch>
        </p:blipFill>
        <p:spPr>
          <a:xfrm>
            <a:off x="533400" y="685800"/>
            <a:ext cx="8077200" cy="6172200"/>
          </a:xfrm>
          <a:prstGeom prst="rect">
            <a:avLst/>
          </a:prstGeom>
        </p:spPr>
      </p:pic>
      <p:sp>
        <p:nvSpPr>
          <p:cNvPr id="26626" name="Title 1"/>
          <p:cNvSpPr>
            <a:spLocks noGrp="1"/>
          </p:cNvSpPr>
          <p:nvPr>
            <p:ph type="title"/>
          </p:nvPr>
        </p:nvSpPr>
        <p:spPr>
          <a:xfrm>
            <a:off x="304800" y="-152400"/>
            <a:ext cx="8991600" cy="990600"/>
          </a:xfrm>
        </p:spPr>
        <p:txBody>
          <a:bodyPr/>
          <a:lstStyle/>
          <a:p>
            <a:r>
              <a:rPr lang="en-US" sz="3600" dirty="0">
                <a:latin typeface="Arial"/>
                <a:ea typeface="ＭＳ Ｐゴシック" charset="0"/>
                <a:cs typeface="Arial"/>
              </a:rPr>
              <a:t>GWAS Results</a:t>
            </a:r>
          </a:p>
        </p:txBody>
      </p:sp>
      <p:sp>
        <p:nvSpPr>
          <p:cNvPr id="6" name="TextBox 3"/>
          <p:cNvSpPr txBox="1">
            <a:spLocks noChangeArrowheads="1"/>
          </p:cNvSpPr>
          <p:nvPr/>
        </p:nvSpPr>
        <p:spPr bwMode="auto">
          <a:xfrm>
            <a:off x="5632394" y="6396335"/>
            <a:ext cx="343540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b="0" dirty="0">
                <a:solidFill>
                  <a:srgbClr val="1B39F5"/>
                </a:solidFill>
                <a:latin typeface="Arial"/>
                <a:cs typeface="Arial"/>
              </a:rPr>
              <a:t>Schumacher et al. 2015</a:t>
            </a:r>
          </a:p>
        </p:txBody>
      </p:sp>
    </p:spTree>
    <p:extLst>
      <p:ext uri="{BB962C8B-B14F-4D97-AF65-F5344CB8AC3E}">
        <p14:creationId xmlns:p14="http://schemas.microsoft.com/office/powerpoint/2010/main" val="19661451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8C9C4-6152-9F4F-8ED1-2E42D1B250CA}"/>
              </a:ext>
            </a:extLst>
          </p:cNvPr>
          <p:cNvSpPr>
            <a:spLocks noGrp="1"/>
          </p:cNvSpPr>
          <p:nvPr>
            <p:ph type="title"/>
          </p:nvPr>
        </p:nvSpPr>
        <p:spPr/>
        <p:txBody>
          <a:bodyPr/>
          <a:lstStyle/>
          <a:p>
            <a:r>
              <a:rPr lang="en-US" dirty="0"/>
              <a:t>Association tests can be confounded by ancestry</a:t>
            </a:r>
          </a:p>
        </p:txBody>
      </p:sp>
      <p:pic>
        <p:nvPicPr>
          <p:cNvPr id="4" name="Picture 3">
            <a:extLst>
              <a:ext uri="{FF2B5EF4-FFF2-40B4-BE49-F238E27FC236}">
                <a16:creationId xmlns:a16="http://schemas.microsoft.com/office/drawing/2014/main" id="{9BABD7A4-341E-0749-8768-8EB5BF6FFD17}"/>
              </a:ext>
            </a:extLst>
          </p:cNvPr>
          <p:cNvPicPr>
            <a:picLocks noChangeAspect="1"/>
          </p:cNvPicPr>
          <p:nvPr/>
        </p:nvPicPr>
        <p:blipFill>
          <a:blip r:embed="rId2"/>
          <a:stretch>
            <a:fillRect/>
          </a:stretch>
        </p:blipFill>
        <p:spPr>
          <a:xfrm>
            <a:off x="3200401" y="1967084"/>
            <a:ext cx="5582093" cy="2400300"/>
          </a:xfrm>
          <a:prstGeom prst="rect">
            <a:avLst/>
          </a:prstGeom>
        </p:spPr>
      </p:pic>
      <p:sp>
        <p:nvSpPr>
          <p:cNvPr id="5" name="Rectangle 4">
            <a:extLst>
              <a:ext uri="{FF2B5EF4-FFF2-40B4-BE49-F238E27FC236}">
                <a16:creationId xmlns:a16="http://schemas.microsoft.com/office/drawing/2014/main" id="{A760A531-DBFA-4D47-8CE1-111E918BC9C1}"/>
              </a:ext>
            </a:extLst>
          </p:cNvPr>
          <p:cNvSpPr/>
          <p:nvPr/>
        </p:nvSpPr>
        <p:spPr>
          <a:xfrm>
            <a:off x="7637583" y="1664836"/>
            <a:ext cx="1096775" cy="184666"/>
          </a:xfrm>
          <a:prstGeom prst="rect">
            <a:avLst/>
          </a:prstGeom>
        </p:spPr>
        <p:txBody>
          <a:bodyPr wrap="none">
            <a:spAutoFit/>
          </a:bodyPr>
          <a:lstStyle/>
          <a:p>
            <a:r>
              <a:rPr lang="en-US" altLang="en-US" sz="600" dirty="0">
                <a:latin typeface="Calibri" panose="020F0502020204030204" pitchFamily="34" charset="0"/>
                <a:cs typeface="Calibri" panose="020F0502020204030204" pitchFamily="34" charset="0"/>
              </a:rPr>
              <a:t>Campbell et al. Nat Gen 2005</a:t>
            </a:r>
            <a:endParaRPr lang="en-US" sz="600"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AE6D9A8A-FE0C-CE43-B5DC-165009084CA2}"/>
              </a:ext>
            </a:extLst>
          </p:cNvPr>
          <p:cNvSpPr>
            <a:spLocks noGrp="1"/>
          </p:cNvSpPr>
          <p:nvPr>
            <p:ph sz="quarter" idx="10"/>
          </p:nvPr>
        </p:nvSpPr>
        <p:spPr>
          <a:xfrm>
            <a:off x="228600" y="1967084"/>
            <a:ext cx="3143250" cy="3054973"/>
          </a:xfrm>
        </p:spPr>
        <p:txBody>
          <a:bodyPr>
            <a:normAutofit lnSpcReduction="10000"/>
          </a:bodyPr>
          <a:lstStyle/>
          <a:p>
            <a:r>
              <a:rPr lang="en-US" sz="1800" dirty="0">
                <a:latin typeface="Calibri" panose="020F0502020204030204" pitchFamily="34" charset="0"/>
                <a:cs typeface="Calibri" panose="020F0502020204030204" pitchFamily="34" charset="0"/>
              </a:rPr>
              <a:t>Campbell et al investigated height in European populations</a:t>
            </a:r>
          </a:p>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Found association evidence at LCT</a:t>
            </a:r>
          </a:p>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Differing allele frequencies across Europe </a:t>
            </a:r>
          </a:p>
          <a:p>
            <a:pPr lvl="1"/>
            <a:r>
              <a:rPr lang="en-US" sz="1500" dirty="0">
                <a:latin typeface="Calibri" panose="020F0502020204030204" pitchFamily="34" charset="0"/>
                <a:cs typeface="Calibri" panose="020F0502020204030204" pitchFamily="34" charset="0"/>
              </a:rPr>
              <a:t>likely FP due to stratification</a:t>
            </a:r>
          </a:p>
          <a:p>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9399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latin typeface="Arial"/>
                <a:cs typeface="Arial"/>
              </a:rPr>
              <a:t>Potential Confounding</a:t>
            </a:r>
          </a:p>
        </p:txBody>
      </p:sp>
      <p:pic>
        <p:nvPicPr>
          <p:cNvPr id="5" name="图片 4" descr="DNA.jpg"/>
          <p:cNvPicPr>
            <a:picLocks noChangeAspect="1"/>
          </p:cNvPicPr>
          <p:nvPr/>
        </p:nvPicPr>
        <p:blipFill>
          <a:blip r:embed="rId3"/>
          <a:stretch>
            <a:fillRect/>
          </a:stretch>
        </p:blipFill>
        <p:spPr>
          <a:xfrm>
            <a:off x="785786" y="4857760"/>
            <a:ext cx="2491155" cy="1619251"/>
          </a:xfrm>
          <a:prstGeom prst="rect">
            <a:avLst/>
          </a:prstGeom>
        </p:spPr>
      </p:pic>
      <p:cxnSp>
        <p:nvCxnSpPr>
          <p:cNvPr id="7" name="直接箭头连接符 6"/>
          <p:cNvCxnSpPr/>
          <p:nvPr/>
        </p:nvCxnSpPr>
        <p:spPr>
          <a:xfrm>
            <a:off x="2428860" y="5786454"/>
            <a:ext cx="407196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Oval 6"/>
          <p:cNvSpPr>
            <a:spLocks noChangeArrowheads="1"/>
          </p:cNvSpPr>
          <p:nvPr/>
        </p:nvSpPr>
        <p:spPr bwMode="auto">
          <a:xfrm>
            <a:off x="3571868" y="2786058"/>
            <a:ext cx="1428760" cy="1357322"/>
          </a:xfrm>
          <a:prstGeom prst="ellipse">
            <a:avLst/>
          </a:prstGeom>
          <a:solidFill>
            <a:schemeClr val="tx2">
              <a:lumMod val="40000"/>
              <a:lumOff val="60000"/>
              <a:tint val="66000"/>
              <a:satMod val="160000"/>
            </a:schemeClr>
          </a:solidFill>
          <a:ln w="19050">
            <a:solidFill>
              <a:schemeClr val="accent1">
                <a:lumMod val="75000"/>
              </a:schemeClr>
            </a:solidFill>
            <a:round/>
            <a:headEnd/>
            <a:tailEnd/>
          </a:ln>
          <a:effectLst/>
        </p:spPr>
        <p:txBody>
          <a:bodyPr wrap="none" anchor="ctr"/>
          <a:lstStyle/>
          <a:p>
            <a:pPr algn="ctr"/>
            <a:r>
              <a:rPr lang="en-US" b="1" dirty="0">
                <a:latin typeface="Arial"/>
                <a:cs typeface="Arial"/>
              </a:rPr>
              <a:t>Population</a:t>
            </a:r>
          </a:p>
          <a:p>
            <a:pPr algn="ctr"/>
            <a:r>
              <a:rPr lang="en-US" b="1" dirty="0">
                <a:latin typeface="Arial"/>
                <a:cs typeface="Arial"/>
              </a:rPr>
              <a:t>Structure</a:t>
            </a:r>
          </a:p>
        </p:txBody>
      </p:sp>
      <p:grpSp>
        <p:nvGrpSpPr>
          <p:cNvPr id="3" name="组合 9"/>
          <p:cNvGrpSpPr/>
          <p:nvPr/>
        </p:nvGrpSpPr>
        <p:grpSpPr>
          <a:xfrm>
            <a:off x="834476" y="3507850"/>
            <a:ext cx="2665954" cy="1366843"/>
            <a:chOff x="477286" y="3490917"/>
            <a:chExt cx="2665954" cy="1366843"/>
          </a:xfrm>
        </p:grpSpPr>
        <p:cxnSp>
          <p:nvCxnSpPr>
            <p:cNvPr id="11" name="直接连接符 10"/>
            <p:cNvCxnSpPr/>
            <p:nvPr/>
          </p:nvCxnSpPr>
          <p:spPr>
            <a:xfrm flipV="1">
              <a:off x="1500166" y="3714752"/>
              <a:ext cx="1643074" cy="1143008"/>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
          <p:nvSpPr>
            <p:cNvPr id="12" name="Text Box 10"/>
            <p:cNvSpPr txBox="1">
              <a:spLocks noChangeArrowheads="1"/>
            </p:cNvSpPr>
            <p:nvPr/>
          </p:nvSpPr>
          <p:spPr bwMode="auto">
            <a:xfrm>
              <a:off x="477286" y="3490917"/>
              <a:ext cx="2000263" cy="984885"/>
            </a:xfrm>
            <a:prstGeom prst="rect">
              <a:avLst/>
            </a:prstGeom>
            <a:noFill/>
            <a:ln w="9525">
              <a:noFill/>
              <a:miter lim="800000"/>
              <a:headEnd/>
              <a:tailEnd/>
            </a:ln>
            <a:effectLst/>
          </p:spPr>
          <p:txBody>
            <a:bodyPr wrap="square">
              <a:spAutoFit/>
            </a:bodyPr>
            <a:lstStyle/>
            <a:p>
              <a:pPr algn="ctr">
                <a:buFont typeface="Symbol" pitchFamily="48" charset="2"/>
                <a:buNone/>
              </a:pPr>
              <a:r>
                <a:rPr lang="en-US" dirty="0">
                  <a:solidFill>
                    <a:schemeClr val="accent1">
                      <a:lumMod val="75000"/>
                    </a:schemeClr>
                  </a:solidFill>
                  <a:latin typeface="Arial"/>
                  <a:cs typeface="Arial"/>
                </a:rPr>
                <a:t>Allele </a:t>
              </a:r>
              <a:r>
                <a:rPr lang="en-US" sz="2000" dirty="0">
                  <a:solidFill>
                    <a:schemeClr val="accent1">
                      <a:lumMod val="75000"/>
                    </a:schemeClr>
                  </a:solidFill>
                  <a:latin typeface="Arial"/>
                  <a:cs typeface="Arial"/>
                </a:rPr>
                <a:t>Frequency</a:t>
              </a:r>
            </a:p>
            <a:p>
              <a:pPr algn="ctr">
                <a:buFont typeface="Symbol" pitchFamily="48" charset="2"/>
                <a:buNone/>
              </a:pPr>
              <a:r>
                <a:rPr lang="en-US" sz="2000" dirty="0">
                  <a:solidFill>
                    <a:schemeClr val="accent1">
                      <a:lumMod val="75000"/>
                    </a:schemeClr>
                  </a:solidFill>
                  <a:latin typeface="Arial"/>
                  <a:cs typeface="Arial"/>
                </a:rPr>
                <a:t>Differences</a:t>
              </a:r>
            </a:p>
          </p:txBody>
        </p:sp>
      </p:grpSp>
      <p:cxnSp>
        <p:nvCxnSpPr>
          <p:cNvPr id="14" name="直接箭头连接符 13"/>
          <p:cNvCxnSpPr/>
          <p:nvPr/>
        </p:nvCxnSpPr>
        <p:spPr>
          <a:xfrm>
            <a:off x="5072066" y="3714752"/>
            <a:ext cx="1714512" cy="128588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29322" y="3000372"/>
            <a:ext cx="3000396" cy="1200329"/>
          </a:xfrm>
          <a:prstGeom prst="rect">
            <a:avLst/>
          </a:prstGeom>
          <a:noFill/>
        </p:spPr>
        <p:txBody>
          <a:bodyPr wrap="square" rtlCol="0">
            <a:spAutoFit/>
          </a:bodyPr>
          <a:lstStyle/>
          <a:p>
            <a:r>
              <a:rPr lang="en-US" dirty="0">
                <a:latin typeface="Arial"/>
                <a:cs typeface="Arial"/>
              </a:rPr>
              <a:t>Higher levels of Northern European ancestry </a:t>
            </a:r>
          </a:p>
          <a:p>
            <a:endParaRPr lang="en-US" dirty="0">
              <a:latin typeface="Arial"/>
              <a:cs typeface="Arial"/>
            </a:endParaRPr>
          </a:p>
          <a:p>
            <a:r>
              <a:rPr lang="en-US" dirty="0">
                <a:latin typeface="Arial"/>
                <a:cs typeface="Arial"/>
              </a:rPr>
              <a:t>Increased Height</a:t>
            </a:r>
          </a:p>
        </p:txBody>
      </p:sp>
      <p:sp>
        <p:nvSpPr>
          <p:cNvPr id="15" name="右箭头 14"/>
          <p:cNvSpPr/>
          <p:nvPr/>
        </p:nvSpPr>
        <p:spPr>
          <a:xfrm>
            <a:off x="6965173" y="3667598"/>
            <a:ext cx="928694" cy="142876"/>
          </a:xfrm>
          <a:prstGeom prst="rightArrow">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a:cs typeface="Arial"/>
            </a:endParaRPr>
          </a:p>
        </p:txBody>
      </p:sp>
      <p:sp>
        <p:nvSpPr>
          <p:cNvPr id="16" name="矩形 15"/>
          <p:cNvSpPr/>
          <p:nvPr/>
        </p:nvSpPr>
        <p:spPr>
          <a:xfrm>
            <a:off x="1857356" y="2000240"/>
            <a:ext cx="3357586" cy="357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a:cs typeface="Arial"/>
            </a:endParaRPr>
          </a:p>
        </p:txBody>
      </p:sp>
      <p:sp>
        <p:nvSpPr>
          <p:cNvPr id="17" name="矩形 16"/>
          <p:cNvSpPr/>
          <p:nvPr/>
        </p:nvSpPr>
        <p:spPr>
          <a:xfrm>
            <a:off x="2928926" y="2285992"/>
            <a:ext cx="2214578" cy="357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a:cs typeface="Arial"/>
            </a:endParaRPr>
          </a:p>
        </p:txBody>
      </p:sp>
      <p:sp>
        <p:nvSpPr>
          <p:cNvPr id="25" name="TextBox 24"/>
          <p:cNvSpPr txBox="1"/>
          <p:nvPr/>
        </p:nvSpPr>
        <p:spPr>
          <a:xfrm>
            <a:off x="2285984" y="1853975"/>
            <a:ext cx="4500594" cy="646331"/>
          </a:xfrm>
          <a:prstGeom prst="rect">
            <a:avLst/>
          </a:prstGeom>
          <a:noFill/>
        </p:spPr>
        <p:txBody>
          <a:bodyPr wrap="square" rtlCol="0">
            <a:spAutoFit/>
          </a:bodyPr>
          <a:lstStyle/>
          <a:p>
            <a:r>
              <a:rPr lang="en-US" dirty="0">
                <a:latin typeface="Arial"/>
                <a:cs typeface="Arial"/>
              </a:rPr>
              <a:t>Within European Diversity (By Region? By Country? By Town?)</a:t>
            </a:r>
          </a:p>
        </p:txBody>
      </p:sp>
      <p:pic>
        <p:nvPicPr>
          <p:cNvPr id="6" name="Picture 5" descr="A picture containing text, measuring stick&#10;&#10;Description automatically generated">
            <a:extLst>
              <a:ext uri="{FF2B5EF4-FFF2-40B4-BE49-F238E27FC236}">
                <a16:creationId xmlns:a16="http://schemas.microsoft.com/office/drawing/2014/main" id="{070E6725-4353-4261-F34C-826B3E2CF5F7}"/>
              </a:ext>
            </a:extLst>
          </p:cNvPr>
          <p:cNvPicPr>
            <a:picLocks noChangeAspect="1"/>
          </p:cNvPicPr>
          <p:nvPr/>
        </p:nvPicPr>
        <p:blipFill>
          <a:blip r:embed="rId4"/>
          <a:stretch>
            <a:fillRect/>
          </a:stretch>
        </p:blipFill>
        <p:spPr>
          <a:xfrm>
            <a:off x="6572264" y="4524854"/>
            <a:ext cx="2057442" cy="2077417"/>
          </a:xfrm>
          <a:prstGeom prst="rect">
            <a:avLst/>
          </a:prstGeom>
        </p:spPr>
      </p:pic>
    </p:spTree>
    <p:extLst>
      <p:ext uri="{BB962C8B-B14F-4D97-AF65-F5344CB8AC3E}">
        <p14:creationId xmlns:p14="http://schemas.microsoft.com/office/powerpoint/2010/main" val="648044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normAutofit/>
          </a:bodyPr>
          <a:lstStyle/>
          <a:p>
            <a:r>
              <a:rPr lang="en-US">
                <a:latin typeface="Arial"/>
                <a:cs typeface="Arial"/>
              </a:rPr>
              <a:t>Relationships Among Individuals</a:t>
            </a:r>
          </a:p>
        </p:txBody>
      </p:sp>
      <p:sp>
        <p:nvSpPr>
          <p:cNvPr id="63492" name="Line 4"/>
          <p:cNvSpPr>
            <a:spLocks noChangeShapeType="1"/>
          </p:cNvSpPr>
          <p:nvPr/>
        </p:nvSpPr>
        <p:spPr bwMode="auto">
          <a:xfrm>
            <a:off x="1066800" y="3476625"/>
            <a:ext cx="0" cy="533400"/>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3493" name="Text Box 5"/>
          <p:cNvSpPr txBox="1">
            <a:spLocks noChangeArrowheads="1"/>
          </p:cNvSpPr>
          <p:nvPr/>
        </p:nvSpPr>
        <p:spPr bwMode="auto">
          <a:xfrm>
            <a:off x="74075" y="2057400"/>
            <a:ext cx="219182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3200">
                <a:latin typeface="Arial"/>
                <a:cs typeface="Arial"/>
              </a:rPr>
              <a:t>High</a:t>
            </a:r>
          </a:p>
          <a:p>
            <a:pPr algn="ctr"/>
            <a:r>
              <a:rPr lang="en-US" sz="3200">
                <a:latin typeface="Arial"/>
                <a:cs typeface="Arial"/>
              </a:rPr>
              <a:t>Correlation</a:t>
            </a:r>
          </a:p>
        </p:txBody>
      </p:sp>
      <p:sp>
        <p:nvSpPr>
          <p:cNvPr id="63494" name="Text Box 6"/>
          <p:cNvSpPr txBox="1">
            <a:spLocks noChangeArrowheads="1"/>
          </p:cNvSpPr>
          <p:nvPr/>
        </p:nvSpPr>
        <p:spPr bwMode="auto">
          <a:xfrm>
            <a:off x="6855875" y="2071688"/>
            <a:ext cx="219182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3200">
                <a:latin typeface="Arial"/>
                <a:cs typeface="Arial"/>
              </a:rPr>
              <a:t>Low</a:t>
            </a:r>
          </a:p>
          <a:p>
            <a:pPr algn="ctr"/>
            <a:r>
              <a:rPr lang="en-US" sz="3200">
                <a:latin typeface="Arial"/>
                <a:cs typeface="Arial"/>
              </a:rPr>
              <a:t>Correlation</a:t>
            </a:r>
          </a:p>
        </p:txBody>
      </p:sp>
      <p:sp>
        <p:nvSpPr>
          <p:cNvPr id="63495" name="Text Box 7"/>
          <p:cNvSpPr txBox="1">
            <a:spLocks noChangeArrowheads="1"/>
          </p:cNvSpPr>
          <p:nvPr/>
        </p:nvSpPr>
        <p:spPr bwMode="auto">
          <a:xfrm>
            <a:off x="493713" y="4232275"/>
            <a:ext cx="99303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Arial"/>
                <a:cs typeface="Arial"/>
              </a:rPr>
              <a:t>Siblings</a:t>
            </a:r>
          </a:p>
        </p:txBody>
      </p:sp>
      <p:sp>
        <p:nvSpPr>
          <p:cNvPr id="63496" name="Line 8"/>
          <p:cNvSpPr>
            <a:spLocks noChangeShapeType="1"/>
          </p:cNvSpPr>
          <p:nvPr/>
        </p:nvSpPr>
        <p:spPr bwMode="auto">
          <a:xfrm>
            <a:off x="2057400" y="3429000"/>
            <a:ext cx="0" cy="1614488"/>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3497" name="Text Box 9"/>
          <p:cNvSpPr txBox="1">
            <a:spLocks noChangeArrowheads="1"/>
          </p:cNvSpPr>
          <p:nvPr/>
        </p:nvSpPr>
        <p:spPr bwMode="auto">
          <a:xfrm>
            <a:off x="1541762" y="5146675"/>
            <a:ext cx="1043976"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Arial"/>
                <a:cs typeface="Arial"/>
              </a:rPr>
              <a:t>Nuclear</a:t>
            </a:r>
          </a:p>
          <a:p>
            <a:pPr algn="ctr"/>
            <a:r>
              <a:rPr lang="en-US">
                <a:latin typeface="Arial"/>
                <a:cs typeface="Arial"/>
              </a:rPr>
              <a:t>Families</a:t>
            </a:r>
          </a:p>
        </p:txBody>
      </p:sp>
      <p:sp>
        <p:nvSpPr>
          <p:cNvPr id="63498" name="Line 10"/>
          <p:cNvSpPr>
            <a:spLocks noChangeShapeType="1"/>
          </p:cNvSpPr>
          <p:nvPr/>
        </p:nvSpPr>
        <p:spPr bwMode="auto">
          <a:xfrm>
            <a:off x="8077200" y="3471863"/>
            <a:ext cx="0" cy="533400"/>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3499" name="Text Box 11"/>
          <p:cNvSpPr txBox="1">
            <a:spLocks noChangeArrowheads="1"/>
          </p:cNvSpPr>
          <p:nvPr/>
        </p:nvSpPr>
        <p:spPr bwMode="auto">
          <a:xfrm>
            <a:off x="7391400" y="4191000"/>
            <a:ext cx="1275372"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Arial"/>
                <a:cs typeface="Arial"/>
              </a:rPr>
              <a:t>Unrelated</a:t>
            </a:r>
          </a:p>
          <a:p>
            <a:r>
              <a:rPr lang="en-US">
                <a:latin typeface="Arial"/>
                <a:cs typeface="Arial"/>
              </a:rPr>
              <a:t>Individuals</a:t>
            </a:r>
          </a:p>
        </p:txBody>
      </p:sp>
      <p:sp>
        <p:nvSpPr>
          <p:cNvPr id="63500" name="Line 12"/>
          <p:cNvSpPr>
            <a:spLocks noChangeShapeType="1"/>
          </p:cNvSpPr>
          <p:nvPr/>
        </p:nvSpPr>
        <p:spPr bwMode="auto">
          <a:xfrm>
            <a:off x="6553200" y="3443288"/>
            <a:ext cx="0" cy="1614487"/>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3501" name="Text Box 13"/>
          <p:cNvSpPr txBox="1">
            <a:spLocks noChangeArrowheads="1"/>
          </p:cNvSpPr>
          <p:nvPr/>
        </p:nvSpPr>
        <p:spPr bwMode="auto">
          <a:xfrm>
            <a:off x="6007065" y="5105400"/>
            <a:ext cx="1120845"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Arial"/>
                <a:cs typeface="Arial"/>
              </a:rPr>
              <a:t>Ethnic</a:t>
            </a:r>
          </a:p>
          <a:p>
            <a:pPr algn="ctr"/>
            <a:r>
              <a:rPr lang="en-US">
                <a:latin typeface="Arial"/>
                <a:cs typeface="Arial"/>
              </a:rPr>
              <a:t>Similarity</a:t>
            </a:r>
          </a:p>
        </p:txBody>
      </p:sp>
      <p:sp>
        <p:nvSpPr>
          <p:cNvPr id="63502" name="Line 14"/>
          <p:cNvSpPr>
            <a:spLocks noChangeShapeType="1"/>
          </p:cNvSpPr>
          <p:nvPr/>
        </p:nvSpPr>
        <p:spPr bwMode="auto">
          <a:xfrm>
            <a:off x="609600" y="3657600"/>
            <a:ext cx="2133600" cy="0"/>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3503" name="Line 15"/>
          <p:cNvSpPr>
            <a:spLocks noChangeShapeType="1"/>
          </p:cNvSpPr>
          <p:nvPr/>
        </p:nvSpPr>
        <p:spPr bwMode="auto">
          <a:xfrm>
            <a:off x="6248400" y="3657600"/>
            <a:ext cx="2133600" cy="0"/>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3504" name="Line 16"/>
          <p:cNvSpPr>
            <a:spLocks noChangeShapeType="1"/>
          </p:cNvSpPr>
          <p:nvPr/>
        </p:nvSpPr>
        <p:spPr bwMode="auto">
          <a:xfrm>
            <a:off x="2743200" y="3657600"/>
            <a:ext cx="3505200" cy="0"/>
          </a:xfrm>
          <a:prstGeom prst="line">
            <a:avLst/>
          </a:prstGeom>
          <a:noFill/>
          <a:ln w="762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3505" name="Text Box 17"/>
          <p:cNvSpPr txBox="1">
            <a:spLocks noChangeArrowheads="1"/>
          </p:cNvSpPr>
          <p:nvPr/>
        </p:nvSpPr>
        <p:spPr bwMode="auto">
          <a:xfrm>
            <a:off x="3587421" y="2743200"/>
            <a:ext cx="1454808"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Arial"/>
                <a:cs typeface="Arial"/>
              </a:rPr>
              <a:t>Cryptic</a:t>
            </a:r>
          </a:p>
          <a:p>
            <a:pPr algn="ctr"/>
            <a:r>
              <a:rPr lang="en-US">
                <a:latin typeface="Arial"/>
                <a:cs typeface="Arial"/>
              </a:rPr>
              <a:t>Stratification</a:t>
            </a:r>
          </a:p>
        </p:txBody>
      </p:sp>
      <p:sp>
        <p:nvSpPr>
          <p:cNvPr id="63506" name="Text Box 18"/>
          <p:cNvSpPr txBox="1">
            <a:spLocks noChangeArrowheads="1"/>
          </p:cNvSpPr>
          <p:nvPr/>
        </p:nvSpPr>
        <p:spPr bwMode="auto">
          <a:xfrm>
            <a:off x="8305800" y="6415088"/>
            <a:ext cx="609600" cy="214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fld id="{5A8BA565-DF34-0E45-9E96-4106E767A2B1}" type="slidenum">
              <a:rPr lang="en-US" sz="800">
                <a:latin typeface="Arial"/>
                <a:cs typeface="Arial"/>
              </a:rPr>
              <a:pPr>
                <a:spcBef>
                  <a:spcPct val="50000"/>
                </a:spcBef>
              </a:pPr>
              <a:t>65</a:t>
            </a:fld>
            <a:endParaRPr lang="en-US" sz="800">
              <a:latin typeface="Arial"/>
              <a:cs typeface="Arial"/>
            </a:endParaRPr>
          </a:p>
        </p:txBody>
      </p:sp>
    </p:spTree>
    <p:extLst>
      <p:ext uri="{BB962C8B-B14F-4D97-AF65-F5344CB8AC3E}">
        <p14:creationId xmlns:p14="http://schemas.microsoft.com/office/powerpoint/2010/main" val="16977600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685800" y="0"/>
            <a:ext cx="7772400" cy="685800"/>
          </a:xfrm>
        </p:spPr>
        <p:txBody>
          <a:bodyPr>
            <a:noAutofit/>
          </a:bodyPr>
          <a:lstStyle/>
          <a:p>
            <a:r>
              <a:rPr lang="en-US" sz="3600" dirty="0">
                <a:latin typeface="Arial"/>
                <a:cs typeface="Arial"/>
              </a:rPr>
              <a:t>Analysis Strategies</a:t>
            </a:r>
          </a:p>
        </p:txBody>
      </p:sp>
      <p:sp>
        <p:nvSpPr>
          <p:cNvPr id="66563" name="Line 3"/>
          <p:cNvSpPr>
            <a:spLocks noChangeShapeType="1"/>
          </p:cNvSpPr>
          <p:nvPr/>
        </p:nvSpPr>
        <p:spPr bwMode="auto">
          <a:xfrm>
            <a:off x="1066800" y="3476625"/>
            <a:ext cx="0" cy="533400"/>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6564" name="Text Box 4"/>
          <p:cNvSpPr txBox="1">
            <a:spLocks noChangeArrowheads="1"/>
          </p:cNvSpPr>
          <p:nvPr/>
        </p:nvSpPr>
        <p:spPr bwMode="auto">
          <a:xfrm>
            <a:off x="74075" y="2057400"/>
            <a:ext cx="219182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3200">
                <a:latin typeface="Arial"/>
                <a:cs typeface="Arial"/>
              </a:rPr>
              <a:t>High</a:t>
            </a:r>
          </a:p>
          <a:p>
            <a:pPr algn="ctr"/>
            <a:r>
              <a:rPr lang="en-US" sz="3200">
                <a:latin typeface="Arial"/>
                <a:cs typeface="Arial"/>
              </a:rPr>
              <a:t>Correlation</a:t>
            </a:r>
          </a:p>
        </p:txBody>
      </p:sp>
      <p:sp>
        <p:nvSpPr>
          <p:cNvPr id="66565" name="Text Box 5"/>
          <p:cNvSpPr txBox="1">
            <a:spLocks noChangeArrowheads="1"/>
          </p:cNvSpPr>
          <p:nvPr/>
        </p:nvSpPr>
        <p:spPr bwMode="auto">
          <a:xfrm>
            <a:off x="6855875" y="2071688"/>
            <a:ext cx="219182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3200">
                <a:latin typeface="Arial"/>
                <a:cs typeface="Arial"/>
              </a:rPr>
              <a:t>Low</a:t>
            </a:r>
          </a:p>
          <a:p>
            <a:pPr algn="ctr"/>
            <a:r>
              <a:rPr lang="en-US" sz="3200">
                <a:latin typeface="Arial"/>
                <a:cs typeface="Arial"/>
              </a:rPr>
              <a:t>Correlation</a:t>
            </a:r>
          </a:p>
        </p:txBody>
      </p:sp>
      <p:sp>
        <p:nvSpPr>
          <p:cNvPr id="66566" name="Text Box 6"/>
          <p:cNvSpPr txBox="1">
            <a:spLocks noChangeArrowheads="1"/>
          </p:cNvSpPr>
          <p:nvPr/>
        </p:nvSpPr>
        <p:spPr bwMode="auto">
          <a:xfrm>
            <a:off x="597266" y="4232275"/>
            <a:ext cx="1159730"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Arial"/>
                <a:cs typeface="Arial"/>
              </a:rPr>
              <a:t>Siblings</a:t>
            </a:r>
          </a:p>
          <a:p>
            <a:pPr algn="ctr"/>
            <a:r>
              <a:rPr lang="en-US">
                <a:latin typeface="Arial"/>
                <a:cs typeface="Arial"/>
              </a:rPr>
              <a:t>(Pair</a:t>
            </a:r>
          </a:p>
          <a:p>
            <a:pPr algn="ctr"/>
            <a:r>
              <a:rPr lang="en-US">
                <a:latin typeface="Arial"/>
                <a:cs typeface="Arial"/>
              </a:rPr>
              <a:t>Intercept)</a:t>
            </a:r>
          </a:p>
        </p:txBody>
      </p:sp>
      <p:sp>
        <p:nvSpPr>
          <p:cNvPr id="66567" name="Line 7"/>
          <p:cNvSpPr>
            <a:spLocks noChangeShapeType="1"/>
          </p:cNvSpPr>
          <p:nvPr/>
        </p:nvSpPr>
        <p:spPr bwMode="auto">
          <a:xfrm>
            <a:off x="2057400" y="3429000"/>
            <a:ext cx="0" cy="1614488"/>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6568" name="Text Box 8"/>
          <p:cNvSpPr txBox="1">
            <a:spLocks noChangeArrowheads="1"/>
          </p:cNvSpPr>
          <p:nvPr/>
        </p:nvSpPr>
        <p:spPr bwMode="auto">
          <a:xfrm>
            <a:off x="855715" y="5334000"/>
            <a:ext cx="2582758"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Arial"/>
                <a:cs typeface="Arial"/>
              </a:rPr>
              <a:t>Nuclear</a:t>
            </a:r>
          </a:p>
          <a:p>
            <a:pPr algn="ctr"/>
            <a:r>
              <a:rPr lang="en-US">
                <a:latin typeface="Arial"/>
                <a:cs typeface="Arial"/>
              </a:rPr>
              <a:t>Families</a:t>
            </a:r>
          </a:p>
          <a:p>
            <a:pPr algn="ctr"/>
            <a:r>
              <a:rPr lang="en-US">
                <a:latin typeface="Arial"/>
                <a:cs typeface="Arial"/>
              </a:rPr>
              <a:t>(Family, mating type, or</a:t>
            </a:r>
          </a:p>
          <a:p>
            <a:pPr algn="ctr"/>
            <a:r>
              <a:rPr lang="en-US">
                <a:latin typeface="Arial"/>
                <a:cs typeface="Arial"/>
              </a:rPr>
              <a:t>variance components)</a:t>
            </a:r>
          </a:p>
        </p:txBody>
      </p:sp>
      <p:sp>
        <p:nvSpPr>
          <p:cNvPr id="66569" name="Line 9"/>
          <p:cNvSpPr>
            <a:spLocks noChangeShapeType="1"/>
          </p:cNvSpPr>
          <p:nvPr/>
        </p:nvSpPr>
        <p:spPr bwMode="auto">
          <a:xfrm>
            <a:off x="8077200" y="3471863"/>
            <a:ext cx="0" cy="533400"/>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6570" name="Text Box 10"/>
          <p:cNvSpPr txBox="1">
            <a:spLocks noChangeArrowheads="1"/>
          </p:cNvSpPr>
          <p:nvPr/>
        </p:nvSpPr>
        <p:spPr bwMode="auto">
          <a:xfrm>
            <a:off x="7391400" y="4191000"/>
            <a:ext cx="1275372"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Arial"/>
                <a:cs typeface="Arial"/>
              </a:rPr>
              <a:t>Unrelated</a:t>
            </a:r>
          </a:p>
          <a:p>
            <a:r>
              <a:rPr lang="en-US">
                <a:latin typeface="Arial"/>
                <a:cs typeface="Arial"/>
              </a:rPr>
              <a:t>Individuals</a:t>
            </a:r>
          </a:p>
        </p:txBody>
      </p:sp>
      <p:sp>
        <p:nvSpPr>
          <p:cNvPr id="66571" name="Line 11"/>
          <p:cNvSpPr>
            <a:spLocks noChangeShapeType="1"/>
          </p:cNvSpPr>
          <p:nvPr/>
        </p:nvSpPr>
        <p:spPr bwMode="auto">
          <a:xfrm>
            <a:off x="6553200" y="3443288"/>
            <a:ext cx="0" cy="1614487"/>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6572" name="Text Box 12"/>
          <p:cNvSpPr txBox="1">
            <a:spLocks noChangeArrowheads="1"/>
          </p:cNvSpPr>
          <p:nvPr/>
        </p:nvSpPr>
        <p:spPr bwMode="auto">
          <a:xfrm>
            <a:off x="5853983" y="5105400"/>
            <a:ext cx="1428596"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dirty="0">
                <a:latin typeface="Arial"/>
                <a:cs typeface="Arial"/>
              </a:rPr>
              <a:t>Ethnic</a:t>
            </a:r>
          </a:p>
          <a:p>
            <a:pPr algn="ctr"/>
            <a:r>
              <a:rPr lang="en-US" dirty="0">
                <a:latin typeface="Arial"/>
                <a:cs typeface="Arial"/>
              </a:rPr>
              <a:t>Similarity</a:t>
            </a:r>
          </a:p>
          <a:p>
            <a:pPr algn="ctr"/>
            <a:r>
              <a:rPr lang="en-US" dirty="0">
                <a:latin typeface="Arial"/>
                <a:cs typeface="Arial"/>
              </a:rPr>
              <a:t>(Population)</a:t>
            </a:r>
          </a:p>
        </p:txBody>
      </p:sp>
      <p:sp>
        <p:nvSpPr>
          <p:cNvPr id="66573" name="Line 13"/>
          <p:cNvSpPr>
            <a:spLocks noChangeShapeType="1"/>
          </p:cNvSpPr>
          <p:nvPr/>
        </p:nvSpPr>
        <p:spPr bwMode="auto">
          <a:xfrm>
            <a:off x="609600" y="3657600"/>
            <a:ext cx="2133600" cy="0"/>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6574" name="Line 14"/>
          <p:cNvSpPr>
            <a:spLocks noChangeShapeType="1"/>
          </p:cNvSpPr>
          <p:nvPr/>
        </p:nvSpPr>
        <p:spPr bwMode="auto">
          <a:xfrm>
            <a:off x="6248400" y="3657600"/>
            <a:ext cx="2133600" cy="0"/>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6575" name="Line 15"/>
          <p:cNvSpPr>
            <a:spLocks noChangeShapeType="1"/>
          </p:cNvSpPr>
          <p:nvPr/>
        </p:nvSpPr>
        <p:spPr bwMode="auto">
          <a:xfrm>
            <a:off x="2743200" y="3657600"/>
            <a:ext cx="3505200" cy="0"/>
          </a:xfrm>
          <a:prstGeom prst="line">
            <a:avLst/>
          </a:prstGeom>
          <a:noFill/>
          <a:ln w="762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Arial"/>
              <a:cs typeface="Arial"/>
            </a:endParaRPr>
          </a:p>
        </p:txBody>
      </p:sp>
      <p:sp>
        <p:nvSpPr>
          <p:cNvPr id="66576" name="Text Box 16"/>
          <p:cNvSpPr txBox="1">
            <a:spLocks noChangeArrowheads="1"/>
          </p:cNvSpPr>
          <p:nvPr/>
        </p:nvSpPr>
        <p:spPr bwMode="auto">
          <a:xfrm>
            <a:off x="3587421" y="2743200"/>
            <a:ext cx="1454808"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Arial"/>
                <a:cs typeface="Arial"/>
              </a:rPr>
              <a:t>Cryptic</a:t>
            </a:r>
          </a:p>
          <a:p>
            <a:pPr algn="ctr"/>
            <a:r>
              <a:rPr lang="en-US">
                <a:latin typeface="Arial"/>
                <a:cs typeface="Arial"/>
              </a:rPr>
              <a:t>Stratification</a:t>
            </a:r>
          </a:p>
        </p:txBody>
      </p:sp>
      <p:sp>
        <p:nvSpPr>
          <p:cNvPr id="66577" name="Text Box 17"/>
          <p:cNvSpPr txBox="1">
            <a:spLocks noChangeArrowheads="1"/>
          </p:cNvSpPr>
          <p:nvPr/>
        </p:nvSpPr>
        <p:spPr bwMode="auto">
          <a:xfrm>
            <a:off x="8305800" y="6415088"/>
            <a:ext cx="609600" cy="214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fld id="{38F70335-A859-7946-8FF4-7DC895428C35}" type="slidenum">
              <a:rPr lang="en-US" sz="800">
                <a:latin typeface="Arial"/>
                <a:cs typeface="Arial"/>
              </a:rPr>
              <a:pPr>
                <a:spcBef>
                  <a:spcPct val="50000"/>
                </a:spcBef>
              </a:pPr>
              <a:t>66</a:t>
            </a:fld>
            <a:endParaRPr lang="en-US" sz="800">
              <a:latin typeface="Arial"/>
              <a:cs typeface="Aria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5BBF4BC-5098-C35E-5C2A-10574EFC39FB}"/>
                  </a:ext>
                </a:extLst>
              </p:cNvPr>
              <p:cNvSpPr txBox="1"/>
              <p:nvPr/>
            </p:nvSpPr>
            <p:spPr>
              <a:xfrm>
                <a:off x="1005680" y="671513"/>
                <a:ext cx="7528707" cy="9233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𝑦</m:t>
                          </m:r>
                        </m:e>
                        <m:sub>
                          <m:r>
                            <a:rPr lang="en-US" sz="6000" b="0" i="1" smtClean="0">
                              <a:latin typeface="Cambria Math" panose="02040503050406030204" pitchFamily="18" charset="0"/>
                            </a:rPr>
                            <m:t>𝑖</m:t>
                          </m:r>
                        </m:sub>
                      </m:sSub>
                      <m:r>
                        <a:rPr lang="en-US" sz="6000" b="0" i="1" smtClean="0">
                          <a:latin typeface="Cambria Math" panose="02040503050406030204" pitchFamily="18" charset="0"/>
                        </a:rPr>
                        <m:t>=</m:t>
                      </m:r>
                      <m:r>
                        <a:rPr lang="en-US" sz="6000" b="0" i="1" smtClean="0">
                          <a:latin typeface="Cambria Math" panose="02040503050406030204" pitchFamily="18" charset="0"/>
                          <a:ea typeface="Cambria Math" panose="02040503050406030204" pitchFamily="18" charset="0"/>
                        </a:rPr>
                        <m:t>𝛼</m:t>
                      </m:r>
                      <m:r>
                        <a:rPr lang="en-US" sz="6000" b="0" i="1" smtClean="0">
                          <a:latin typeface="Cambria Math" panose="02040503050406030204" pitchFamily="18" charset="0"/>
                          <a:ea typeface="Cambria Math" panose="02040503050406030204" pitchFamily="18" charset="0"/>
                        </a:rPr>
                        <m:t>+</m:t>
                      </m:r>
                      <m:r>
                        <a:rPr lang="en-US" sz="6000" b="0" i="1" smtClean="0">
                          <a:latin typeface="Cambria Math" panose="02040503050406030204" pitchFamily="18" charset="0"/>
                          <a:ea typeface="Cambria Math" panose="02040503050406030204" pitchFamily="18" charset="0"/>
                        </a:rPr>
                        <m:t>𝛽</m:t>
                      </m:r>
                      <m:r>
                        <a:rPr lang="en-US" sz="6000" b="0" i="1" smtClean="0">
                          <a:latin typeface="Cambria Math" panose="02040503050406030204" pitchFamily="18" charset="0"/>
                          <a:ea typeface="Cambria Math" panose="02040503050406030204" pitchFamily="18" charset="0"/>
                        </a:rPr>
                        <m:t>𝑥</m:t>
                      </m:r>
                      <m:r>
                        <a:rPr lang="en-US" sz="6000" b="0" i="1" smtClean="0">
                          <a:latin typeface="Cambria Math" panose="02040503050406030204" pitchFamily="18" charset="0"/>
                          <a:ea typeface="Cambria Math" panose="02040503050406030204" pitchFamily="18" charset="0"/>
                        </a:rPr>
                        <m:t>+</m:t>
                      </m:r>
                      <m:sSub>
                        <m:sSubPr>
                          <m:ctrlPr>
                            <a:rPr lang="en-US" sz="6000" b="0" i="1" smtClean="0">
                              <a:latin typeface="Cambria Math" panose="02040503050406030204" pitchFamily="18" charset="0"/>
                              <a:ea typeface="Cambria Math" panose="02040503050406030204" pitchFamily="18" charset="0"/>
                            </a:rPr>
                          </m:ctrlPr>
                        </m:sSubPr>
                        <m:e>
                          <m:r>
                            <a:rPr lang="en-US" sz="6000" b="0" i="1" smtClean="0">
                              <a:latin typeface="Cambria Math" panose="02040503050406030204" pitchFamily="18" charset="0"/>
                              <a:ea typeface="Cambria Math" panose="02040503050406030204" pitchFamily="18" charset="0"/>
                            </a:rPr>
                            <m:t>𝛾</m:t>
                          </m:r>
                          <m:r>
                            <a:rPr lang="en-US" sz="6000" b="0" i="1" smtClean="0">
                              <a:latin typeface="Cambria Math" panose="02040503050406030204" pitchFamily="18" charset="0"/>
                              <a:ea typeface="Cambria Math" panose="02040503050406030204" pitchFamily="18" charset="0"/>
                            </a:rPr>
                            <m:t>𝑃</m:t>
                          </m:r>
                          <m:r>
                            <a:rPr lang="en-US" sz="6000" b="0" i="1" smtClean="0">
                              <a:latin typeface="Cambria Math" panose="02040503050406030204" pitchFamily="18" charset="0"/>
                              <a:ea typeface="Cambria Math" panose="02040503050406030204" pitchFamily="18" charset="0"/>
                            </a:rPr>
                            <m:t>+</m:t>
                          </m:r>
                          <m:r>
                            <a:rPr lang="en-US" sz="6000" b="0" i="1" smtClean="0">
                              <a:latin typeface="Cambria Math" panose="02040503050406030204" pitchFamily="18" charset="0"/>
                              <a:ea typeface="Cambria Math" panose="02040503050406030204" pitchFamily="18" charset="0"/>
                            </a:rPr>
                            <m:t>𝜀</m:t>
                          </m:r>
                        </m:e>
                        <m:sub>
                          <m:r>
                            <a:rPr lang="en-US" sz="6000" b="0" i="1" smtClean="0">
                              <a:latin typeface="Cambria Math" panose="02040503050406030204" pitchFamily="18" charset="0"/>
                              <a:ea typeface="Cambria Math" panose="02040503050406030204" pitchFamily="18" charset="0"/>
                            </a:rPr>
                            <m:t>𝑖</m:t>
                          </m:r>
                        </m:sub>
                      </m:sSub>
                    </m:oMath>
                  </m:oMathPara>
                </a14:m>
                <a:endParaRPr lang="en-US" sz="6000" dirty="0"/>
              </a:p>
            </p:txBody>
          </p:sp>
        </mc:Choice>
        <mc:Fallback xmlns="">
          <p:sp>
            <p:nvSpPr>
              <p:cNvPr id="20" name="TextBox 19">
                <a:extLst>
                  <a:ext uri="{FF2B5EF4-FFF2-40B4-BE49-F238E27FC236}">
                    <a16:creationId xmlns:a16="http://schemas.microsoft.com/office/drawing/2014/main" id="{E5BBF4BC-5098-C35E-5C2A-10574EFC39FB}"/>
                  </a:ext>
                </a:extLst>
              </p:cNvPr>
              <p:cNvSpPr txBox="1">
                <a:spLocks noRot="1" noChangeAspect="1" noMove="1" noResize="1" noEditPoints="1" noAdjustHandles="1" noChangeArrowheads="1" noChangeShapeType="1" noTextEdit="1"/>
              </p:cNvSpPr>
              <p:nvPr/>
            </p:nvSpPr>
            <p:spPr>
              <a:xfrm>
                <a:off x="1005680" y="671513"/>
                <a:ext cx="7528707" cy="923330"/>
              </a:xfrm>
              <a:prstGeom prst="rect">
                <a:avLst/>
              </a:prstGeom>
              <a:blipFill>
                <a:blip r:embed="rId3"/>
                <a:stretch>
                  <a:fillRect l="-1349" b="-32432"/>
                </a:stretch>
              </a:blipFill>
            </p:spPr>
            <p:txBody>
              <a:bodyPr/>
              <a:lstStyle/>
              <a:p>
                <a:r>
                  <a:rPr lang="en-US">
                    <a:noFill/>
                  </a:rPr>
                  <a:t> </a:t>
                </a:r>
              </a:p>
            </p:txBody>
          </p:sp>
        </mc:Fallback>
      </mc:AlternateContent>
    </p:spTree>
    <p:extLst>
      <p:ext uri="{BB962C8B-B14F-4D97-AF65-F5344CB8AC3E}">
        <p14:creationId xmlns:p14="http://schemas.microsoft.com/office/powerpoint/2010/main" val="30669713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A0D27-C25F-A8A7-2F39-56F5BD1251DE}"/>
              </a:ext>
            </a:extLst>
          </p:cNvPr>
          <p:cNvSpPr>
            <a:spLocks noGrp="1"/>
          </p:cNvSpPr>
          <p:nvPr>
            <p:ph type="title"/>
          </p:nvPr>
        </p:nvSpPr>
        <p:spPr>
          <a:xfrm>
            <a:off x="628650" y="0"/>
            <a:ext cx="7886700" cy="948667"/>
          </a:xfrm>
        </p:spPr>
        <p:txBody>
          <a:bodyPr/>
          <a:lstStyle/>
          <a:p>
            <a:r>
              <a:rPr lang="en-US" dirty="0"/>
              <a:t>Genetic Diversity</a:t>
            </a:r>
          </a:p>
        </p:txBody>
      </p:sp>
      <p:sp>
        <p:nvSpPr>
          <p:cNvPr id="3" name="Slide Number Placeholder 2">
            <a:extLst>
              <a:ext uri="{FF2B5EF4-FFF2-40B4-BE49-F238E27FC236}">
                <a16:creationId xmlns:a16="http://schemas.microsoft.com/office/drawing/2014/main" id="{ADC9B45E-6BA7-113C-C74B-C64486617C5B}"/>
              </a:ext>
            </a:extLst>
          </p:cNvPr>
          <p:cNvSpPr>
            <a:spLocks noGrp="1"/>
          </p:cNvSpPr>
          <p:nvPr>
            <p:ph type="sldNum" sz="quarter" idx="12"/>
          </p:nvPr>
        </p:nvSpPr>
        <p:spPr/>
        <p:txBody>
          <a:bodyPr/>
          <a:lstStyle/>
          <a:p>
            <a:fld id="{F6F8042C-985E-034B-BB41-2A1F3109AE7A}" type="slidenum">
              <a:rPr lang="en-US" smtClean="0"/>
              <a:t>67</a:t>
            </a:fld>
            <a:endParaRPr lang="en-US"/>
          </a:p>
        </p:txBody>
      </p:sp>
      <p:pic>
        <p:nvPicPr>
          <p:cNvPr id="6" name="Picture 5" descr="A picture containing colorful, stationary, decorated&#10;&#10;Description automatically generated">
            <a:extLst>
              <a:ext uri="{FF2B5EF4-FFF2-40B4-BE49-F238E27FC236}">
                <a16:creationId xmlns:a16="http://schemas.microsoft.com/office/drawing/2014/main" id="{EBF5E372-B3D1-2A13-CF07-B09B6653E546}"/>
              </a:ext>
            </a:extLst>
          </p:cNvPr>
          <p:cNvPicPr>
            <a:picLocks noChangeAspect="1"/>
          </p:cNvPicPr>
          <p:nvPr/>
        </p:nvPicPr>
        <p:blipFill>
          <a:blip r:embed="rId2"/>
          <a:stretch>
            <a:fillRect/>
          </a:stretch>
        </p:blipFill>
        <p:spPr>
          <a:xfrm>
            <a:off x="1816444" y="948667"/>
            <a:ext cx="5806131" cy="5794791"/>
          </a:xfrm>
          <a:prstGeom prst="rect">
            <a:avLst/>
          </a:prstGeom>
        </p:spPr>
      </p:pic>
    </p:spTree>
    <p:extLst>
      <p:ext uri="{BB962C8B-B14F-4D97-AF65-F5344CB8AC3E}">
        <p14:creationId xmlns:p14="http://schemas.microsoft.com/office/powerpoint/2010/main" val="16744512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52400" y="381000"/>
            <a:ext cx="8839200" cy="1143000"/>
          </a:xfrm>
        </p:spPr>
        <p:txBody>
          <a:bodyPr>
            <a:normAutofit/>
          </a:bodyPr>
          <a:lstStyle/>
          <a:p>
            <a:r>
              <a:rPr lang="en-US" dirty="0">
                <a:latin typeface="Arial"/>
                <a:cs typeface="Arial"/>
              </a:rPr>
              <a:t>Identify Sub-Populations</a:t>
            </a:r>
          </a:p>
        </p:txBody>
      </p:sp>
      <p:sp>
        <p:nvSpPr>
          <p:cNvPr id="52227" name="Rectangle 3"/>
          <p:cNvSpPr>
            <a:spLocks noGrp="1" noChangeArrowheads="1"/>
          </p:cNvSpPr>
          <p:nvPr>
            <p:ph type="body" idx="1"/>
          </p:nvPr>
        </p:nvSpPr>
        <p:spPr>
          <a:xfrm>
            <a:off x="685800" y="1447800"/>
            <a:ext cx="8153400" cy="5029200"/>
          </a:xfrm>
        </p:spPr>
        <p:txBody>
          <a:bodyPr>
            <a:normAutofit/>
          </a:bodyPr>
          <a:lstStyle/>
          <a:p>
            <a:r>
              <a:rPr lang="en-US" dirty="0">
                <a:latin typeface="Arial"/>
                <a:cs typeface="Arial"/>
              </a:rPr>
              <a:t>Race, Ethnic, or Religious sub-divisions.</a:t>
            </a:r>
          </a:p>
          <a:p>
            <a:r>
              <a:rPr lang="en-US" dirty="0">
                <a:latin typeface="Arial"/>
                <a:cs typeface="Arial"/>
              </a:rPr>
              <a:t>Parental or Grandparental Information.</a:t>
            </a:r>
          </a:p>
          <a:p>
            <a:r>
              <a:rPr lang="en-US" dirty="0">
                <a:latin typeface="Arial"/>
                <a:cs typeface="Arial"/>
              </a:rPr>
              <a:t>Use set of </a:t>
            </a:r>
            <a:r>
              <a:rPr lang="en-US" i="1" dirty="0">
                <a:latin typeface="Arial"/>
                <a:cs typeface="Arial"/>
              </a:rPr>
              <a:t>M</a:t>
            </a:r>
            <a:r>
              <a:rPr lang="en-US" dirty="0">
                <a:latin typeface="Arial"/>
                <a:cs typeface="Arial"/>
              </a:rPr>
              <a:t> markers to identify the sub-population structure via clustering techniques. </a:t>
            </a:r>
          </a:p>
          <a:p>
            <a:pPr lvl="1"/>
            <a:r>
              <a:rPr lang="en-US" dirty="0">
                <a:latin typeface="Arial"/>
                <a:cs typeface="Arial"/>
              </a:rPr>
              <a:t>Hierarchical clustering</a:t>
            </a:r>
          </a:p>
          <a:p>
            <a:pPr lvl="1"/>
            <a:r>
              <a:rPr lang="en-US" dirty="0">
                <a:latin typeface="Arial"/>
                <a:cs typeface="Arial"/>
              </a:rPr>
              <a:t>K- means</a:t>
            </a:r>
          </a:p>
          <a:p>
            <a:pPr lvl="1"/>
            <a:r>
              <a:rPr lang="en-US" dirty="0">
                <a:latin typeface="Arial"/>
                <a:cs typeface="Arial"/>
              </a:rPr>
              <a:t>Model-based clustering (Fraley and Raftery, 2002)</a:t>
            </a:r>
          </a:p>
          <a:p>
            <a:pPr lvl="1"/>
            <a:r>
              <a:rPr lang="en-US" dirty="0">
                <a:latin typeface="Arial"/>
                <a:cs typeface="Arial"/>
              </a:rPr>
              <a:t>Bayesian approaches (Pritchard et al. 2000, 2001; </a:t>
            </a:r>
            <a:r>
              <a:rPr lang="en-US" dirty="0" err="1">
                <a:latin typeface="Arial"/>
                <a:cs typeface="Arial"/>
              </a:rPr>
              <a:t>Satten</a:t>
            </a:r>
            <a:r>
              <a:rPr lang="en-US" dirty="0">
                <a:latin typeface="Arial"/>
                <a:cs typeface="Arial"/>
              </a:rPr>
              <a:t> et al. 2001, </a:t>
            </a:r>
            <a:r>
              <a:rPr lang="en-US" dirty="0" err="1">
                <a:latin typeface="Arial"/>
                <a:cs typeface="Arial"/>
              </a:rPr>
              <a:t>Corander</a:t>
            </a:r>
            <a:r>
              <a:rPr lang="en-US" dirty="0">
                <a:latin typeface="Arial"/>
                <a:cs typeface="Arial"/>
              </a:rPr>
              <a:t> et al. 2003, 2004).</a:t>
            </a:r>
          </a:p>
          <a:p>
            <a:pPr lvl="1"/>
            <a:r>
              <a:rPr lang="en-US" dirty="0">
                <a:latin typeface="Arial"/>
                <a:cs typeface="Arial"/>
              </a:rPr>
              <a:t>Principal Components (Cavalli-Sforza et al 1978, Patterson et al. 2006).</a:t>
            </a:r>
          </a:p>
          <a:p>
            <a:pPr lvl="1"/>
            <a:endParaRPr lang="en-US" dirty="0">
              <a:latin typeface="Arial"/>
              <a:cs typeface="Arial"/>
            </a:endParaRPr>
          </a:p>
          <a:p>
            <a:pPr lvl="1"/>
            <a:endParaRPr lang="en-US" dirty="0">
              <a:latin typeface="Arial"/>
              <a:cs typeface="Arial"/>
            </a:endParaRPr>
          </a:p>
          <a:p>
            <a:pPr lvl="1"/>
            <a:endParaRPr lang="en-US" dirty="0">
              <a:latin typeface="Arial"/>
              <a:cs typeface="Arial"/>
            </a:endParaRPr>
          </a:p>
        </p:txBody>
      </p:sp>
    </p:spTree>
    <p:extLst>
      <p:ext uri="{BB962C8B-B14F-4D97-AF65-F5344CB8AC3E}">
        <p14:creationId xmlns:p14="http://schemas.microsoft.com/office/powerpoint/2010/main" val="16834139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Text Box 4"/>
          <p:cNvSpPr txBox="1">
            <a:spLocks noChangeArrowheads="1"/>
          </p:cNvSpPr>
          <p:nvPr/>
        </p:nvSpPr>
        <p:spPr bwMode="auto">
          <a:xfrm>
            <a:off x="1143000" y="381000"/>
            <a:ext cx="2286000" cy="457200"/>
          </a:xfrm>
          <a:prstGeom prst="rect">
            <a:avLst/>
          </a:prstGeom>
          <a:noFill/>
          <a:ln w="9525">
            <a:noFill/>
            <a:miter lim="800000"/>
            <a:headEnd/>
            <a:tailEnd/>
          </a:ln>
          <a:effectLst/>
        </p:spPr>
        <p:txBody>
          <a:bodyPr>
            <a:prstTxWarp prst="textNoShape">
              <a:avLst/>
            </a:prstTxWarp>
            <a:spAutoFit/>
          </a:bodyPr>
          <a:lstStyle/>
          <a:p>
            <a:endParaRPr lang="en-US" sz="2400">
              <a:effectLst/>
              <a:latin typeface="Arial"/>
              <a:cs typeface="Arial"/>
            </a:endParaRPr>
          </a:p>
        </p:txBody>
      </p:sp>
      <p:sp>
        <p:nvSpPr>
          <p:cNvPr id="37" name="Title 36"/>
          <p:cNvSpPr>
            <a:spLocks noGrp="1"/>
          </p:cNvSpPr>
          <p:nvPr>
            <p:ph type="title"/>
          </p:nvPr>
        </p:nvSpPr>
        <p:spPr>
          <a:xfrm>
            <a:off x="457200" y="-60999"/>
            <a:ext cx="8229600" cy="816083"/>
          </a:xfrm>
        </p:spPr>
        <p:txBody>
          <a:bodyPr/>
          <a:lstStyle/>
          <a:p>
            <a:r>
              <a:rPr lang="en-US" sz="3200" dirty="0">
                <a:latin typeface="Arial"/>
                <a:cs typeface="Arial"/>
              </a:rPr>
              <a:t>Using Principal Components</a:t>
            </a:r>
          </a:p>
        </p:txBody>
      </p:sp>
      <p:sp>
        <p:nvSpPr>
          <p:cNvPr id="39" name="Content Placeholder 38"/>
          <p:cNvSpPr>
            <a:spLocks noGrp="1"/>
          </p:cNvSpPr>
          <p:nvPr>
            <p:ph idx="1"/>
          </p:nvPr>
        </p:nvSpPr>
        <p:spPr>
          <a:xfrm>
            <a:off x="0" y="916337"/>
            <a:ext cx="8898898" cy="5812161"/>
          </a:xfrm>
        </p:spPr>
        <p:txBody>
          <a:bodyPr>
            <a:normAutofit/>
          </a:bodyPr>
          <a:lstStyle/>
          <a:p>
            <a:r>
              <a:rPr lang="en-US" dirty="0">
                <a:latin typeface="Arial"/>
                <a:cs typeface="Arial"/>
              </a:rPr>
              <a:t>Utilize a genotype matrix of SNP (</a:t>
            </a:r>
            <a:r>
              <a:rPr lang="en-US" i="1" dirty="0" err="1">
                <a:latin typeface="Arial"/>
                <a:cs typeface="Arial"/>
              </a:rPr>
              <a:t>i</a:t>
            </a:r>
            <a:r>
              <a:rPr lang="en-US" dirty="0">
                <a:latin typeface="Arial"/>
                <a:cs typeface="Arial"/>
              </a:rPr>
              <a:t>) x Individuals (</a:t>
            </a:r>
            <a:r>
              <a:rPr lang="en-US" i="1" dirty="0">
                <a:latin typeface="Arial"/>
                <a:cs typeface="Arial"/>
              </a:rPr>
              <a:t>j</a:t>
            </a:r>
            <a:r>
              <a:rPr lang="en-US" dirty="0">
                <a:latin typeface="Arial"/>
                <a:cs typeface="Arial"/>
              </a:rPr>
              <a:t>).</a:t>
            </a:r>
          </a:p>
          <a:p>
            <a:r>
              <a:rPr lang="en-US" dirty="0">
                <a:latin typeface="Arial"/>
                <a:cs typeface="Arial"/>
              </a:rPr>
              <a:t>Calculate principal components and eigenvectors.</a:t>
            </a:r>
          </a:p>
          <a:p>
            <a:r>
              <a:rPr lang="en-US" dirty="0">
                <a:latin typeface="Arial"/>
                <a:cs typeface="Arial"/>
              </a:rPr>
              <a:t>The ancestry of individual </a:t>
            </a:r>
            <a:r>
              <a:rPr lang="en-US" i="1" dirty="0">
                <a:latin typeface="Arial"/>
                <a:cs typeface="Arial"/>
              </a:rPr>
              <a:t>j</a:t>
            </a:r>
            <a:r>
              <a:rPr lang="en-US" dirty="0">
                <a:latin typeface="Arial"/>
                <a:cs typeface="Arial"/>
              </a:rPr>
              <a:t> along the </a:t>
            </a:r>
            <a:r>
              <a:rPr lang="en-US" i="1" dirty="0" err="1">
                <a:latin typeface="Arial"/>
                <a:cs typeface="Arial"/>
              </a:rPr>
              <a:t>k</a:t>
            </a:r>
            <a:r>
              <a:rPr lang="en-US" dirty="0" err="1">
                <a:latin typeface="Arial"/>
                <a:cs typeface="Arial"/>
              </a:rPr>
              <a:t>th</a:t>
            </a:r>
            <a:r>
              <a:rPr lang="en-US" dirty="0">
                <a:latin typeface="Arial"/>
                <a:cs typeface="Arial"/>
              </a:rPr>
              <a:t> axis of variation equals coordinate </a:t>
            </a:r>
            <a:r>
              <a:rPr lang="en-US" i="1" dirty="0">
                <a:latin typeface="Arial"/>
                <a:cs typeface="Arial"/>
              </a:rPr>
              <a:t>j</a:t>
            </a:r>
            <a:r>
              <a:rPr lang="en-US" dirty="0">
                <a:latin typeface="Arial"/>
                <a:cs typeface="Arial"/>
              </a:rPr>
              <a:t> of the </a:t>
            </a:r>
            <a:r>
              <a:rPr lang="en-US" i="1" dirty="0" err="1">
                <a:latin typeface="Arial"/>
                <a:cs typeface="Arial"/>
              </a:rPr>
              <a:t>k</a:t>
            </a:r>
            <a:r>
              <a:rPr lang="en-US" dirty="0" err="1">
                <a:latin typeface="Arial"/>
                <a:cs typeface="Arial"/>
              </a:rPr>
              <a:t>th</a:t>
            </a:r>
            <a:r>
              <a:rPr lang="en-US" dirty="0">
                <a:latin typeface="Arial"/>
                <a:cs typeface="Arial"/>
              </a:rPr>
              <a:t> eigenvector. </a:t>
            </a:r>
          </a:p>
          <a:p>
            <a:r>
              <a:rPr lang="en-US" dirty="0">
                <a:latin typeface="Arial"/>
                <a:cs typeface="Arial"/>
              </a:rPr>
              <a:t>The ancestry values can be either positive or negative and should not be interpreted as percentages. </a:t>
            </a:r>
          </a:p>
          <a:p>
            <a:endParaRPr lang="en-US" dirty="0">
              <a:latin typeface="Arial"/>
              <a:cs typeface="Arial"/>
            </a:endParaRPr>
          </a:p>
          <a:p>
            <a:endParaRPr lang="en-US" dirty="0">
              <a:latin typeface="Arial"/>
              <a:cs typeface="Arial"/>
            </a:endParaRPr>
          </a:p>
          <a:p>
            <a:pPr lvl="1"/>
            <a:endParaRPr lang="en-US" dirty="0">
              <a:latin typeface="Arial"/>
              <a:cs typeface="Arial"/>
            </a:endParaRPr>
          </a:p>
          <a:p>
            <a:pPr lvl="1"/>
            <a:endParaRPr lang="en-US" dirty="0">
              <a:latin typeface="Arial"/>
              <a:cs typeface="Arial"/>
            </a:endParaRPr>
          </a:p>
          <a:p>
            <a:pPr lvl="1"/>
            <a:endParaRPr lang="en-US" dirty="0">
              <a:latin typeface="Arial"/>
              <a:cs typeface="Arial"/>
            </a:endParaRPr>
          </a:p>
        </p:txBody>
      </p:sp>
    </p:spTree>
    <p:extLst>
      <p:ext uri="{BB962C8B-B14F-4D97-AF65-F5344CB8AC3E}">
        <p14:creationId xmlns:p14="http://schemas.microsoft.com/office/powerpoint/2010/main" val="3019442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Text Box 2"/>
          <p:cNvSpPr txBox="1">
            <a:spLocks noChangeArrowheads="1"/>
          </p:cNvSpPr>
          <p:nvPr/>
        </p:nvSpPr>
        <p:spPr bwMode="auto">
          <a:xfrm>
            <a:off x="228600" y="1098550"/>
            <a:ext cx="845820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tabLst>
                <a:tab pos="574675" algn="l"/>
              </a:tabLst>
              <a:defRPr sz="2400">
                <a:solidFill>
                  <a:schemeClr val="tx1"/>
                </a:solidFill>
                <a:latin typeface="Times New Roman" panose="02020603050405020304" pitchFamily="18" charset="0"/>
              </a:defRPr>
            </a:lvl1pPr>
            <a:lvl2pPr>
              <a:tabLst>
                <a:tab pos="574675" algn="l"/>
              </a:tabLst>
              <a:defRPr sz="2400">
                <a:solidFill>
                  <a:schemeClr val="tx1"/>
                </a:solidFill>
                <a:latin typeface="Times New Roman" panose="02020603050405020304" pitchFamily="18" charset="0"/>
              </a:defRPr>
            </a:lvl2pPr>
            <a:lvl3pPr>
              <a:tabLst>
                <a:tab pos="574675" algn="l"/>
              </a:tabLst>
              <a:defRPr sz="2400">
                <a:solidFill>
                  <a:schemeClr val="tx1"/>
                </a:solidFill>
                <a:latin typeface="Times New Roman" panose="02020603050405020304" pitchFamily="18" charset="0"/>
              </a:defRPr>
            </a:lvl3pPr>
            <a:lvl4pPr>
              <a:tabLst>
                <a:tab pos="574675" algn="l"/>
              </a:tabLst>
              <a:defRPr sz="2400">
                <a:solidFill>
                  <a:schemeClr val="tx1"/>
                </a:solidFill>
                <a:latin typeface="Times New Roman" panose="02020603050405020304" pitchFamily="18" charset="0"/>
              </a:defRPr>
            </a:lvl4pPr>
            <a:lvl5pPr>
              <a:tabLst>
                <a:tab pos="574675"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9pPr>
          </a:lstStyle>
          <a:p>
            <a:pPr marL="342900" indent="-342900">
              <a:spcBef>
                <a:spcPct val="50000"/>
              </a:spcBef>
              <a:buFont typeface="Arial" panose="020B0604020202020204" pitchFamily="34" charset="0"/>
              <a:buChar char="•"/>
            </a:pPr>
            <a:r>
              <a:rPr lang="en-US" altLang="en-US" dirty="0">
                <a:latin typeface="Contemporary Brush" panose="03080702040202020205" pitchFamily="66" charset="0"/>
              </a:rPr>
              <a:t>Determine if the pattern of disease among relatives is compatible with a single major gene, polygenes, or simply shared environment.</a:t>
            </a:r>
          </a:p>
          <a:p>
            <a:pPr marL="342900" indent="-342900">
              <a:spcBef>
                <a:spcPct val="50000"/>
              </a:spcBef>
              <a:buFont typeface="Arial" panose="020B0604020202020204" pitchFamily="34" charset="0"/>
              <a:buChar char="•"/>
            </a:pPr>
            <a:r>
              <a:rPr lang="en-US" altLang="en-US" dirty="0">
                <a:latin typeface="Contemporary Brush" panose="03080702040202020205" pitchFamily="66" charset="0"/>
              </a:rPr>
              <a:t>Segregation analysis is the process of fitting formal genetic models to data on disease phenotypes of family members.</a:t>
            </a:r>
          </a:p>
          <a:p>
            <a:pPr marL="342900" indent="-342900">
              <a:spcBef>
                <a:spcPct val="50000"/>
              </a:spcBef>
              <a:buFont typeface="Arial" panose="020B0604020202020204" pitchFamily="34" charset="0"/>
              <a:buChar char="•"/>
            </a:pPr>
            <a:r>
              <a:rPr lang="en-US" altLang="en-US" dirty="0">
                <a:latin typeface="Contemporary Brush" panose="03080702040202020205" pitchFamily="66" charset="0"/>
              </a:rPr>
              <a:t>If there is a single gene, can estimate dominance, penetrance and allele frequency.</a:t>
            </a:r>
          </a:p>
          <a:p>
            <a:pPr marL="342900" indent="-342900">
              <a:spcBef>
                <a:spcPct val="50000"/>
              </a:spcBef>
              <a:buFont typeface="Arial" panose="020B0604020202020204" pitchFamily="34" charset="0"/>
              <a:buChar char="•"/>
            </a:pPr>
            <a:r>
              <a:rPr lang="en-US" altLang="en-US" dirty="0">
                <a:latin typeface="Contemporary Brush" panose="03080702040202020205" pitchFamily="66" charset="0"/>
              </a:rPr>
              <a:t>Need pedigrees assembled in a systematic fashion to avoid bias.</a:t>
            </a:r>
          </a:p>
        </p:txBody>
      </p:sp>
      <p:sp>
        <p:nvSpPr>
          <p:cNvPr id="6"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Segregation Analysis</a:t>
            </a:r>
          </a:p>
        </p:txBody>
      </p:sp>
    </p:spTree>
    <p:extLst>
      <p:ext uri="{BB962C8B-B14F-4D97-AF65-F5344CB8AC3E}">
        <p14:creationId xmlns:p14="http://schemas.microsoft.com/office/powerpoint/2010/main" val="503325618"/>
      </p:ext>
    </p:extLst>
  </p:cSld>
  <p:clrMapOvr>
    <a:masterClrMapping/>
  </p:clrMapOvr>
  <p:transition>
    <p:pull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i HPCC figure.tif"/>
          <p:cNvPicPr>
            <a:picLocks noChangeAspect="1"/>
          </p:cNvPicPr>
          <p:nvPr/>
        </p:nvPicPr>
        <p:blipFill>
          <a:blip r:embed="rId2"/>
          <a:stretch>
            <a:fillRect/>
          </a:stretch>
        </p:blipFill>
        <p:spPr>
          <a:xfrm>
            <a:off x="-24753" y="0"/>
            <a:ext cx="9409668" cy="6858000"/>
          </a:xfrm>
          <a:prstGeom prst="rect">
            <a:avLst/>
          </a:prstGeom>
        </p:spPr>
      </p:pic>
    </p:spTree>
    <p:extLst>
      <p:ext uri="{BB962C8B-B14F-4D97-AF65-F5344CB8AC3E}">
        <p14:creationId xmlns:p14="http://schemas.microsoft.com/office/powerpoint/2010/main" val="2044436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59532" y="16668"/>
            <a:ext cx="9029700"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Genetic Similarity</a:t>
            </a:r>
          </a:p>
          <a:p>
            <a:pPr algn="ctr">
              <a:spcBef>
                <a:spcPct val="50000"/>
              </a:spcBef>
            </a:pPr>
            <a:endParaRPr lang="en-US" sz="3200" dirty="0">
              <a:solidFill>
                <a:srgbClr val="FFFF00"/>
              </a:solidFill>
              <a:latin typeface="Neuvarese-BoldItalic" pitchFamily="2" charset="0"/>
            </a:endParaRPr>
          </a:p>
        </p:txBody>
      </p:sp>
      <p:pic>
        <p:nvPicPr>
          <p:cNvPr id="5" name="Picture 4">
            <a:extLst>
              <a:ext uri="{FF2B5EF4-FFF2-40B4-BE49-F238E27FC236}">
                <a16:creationId xmlns:a16="http://schemas.microsoft.com/office/drawing/2014/main" id="{86DD8E8F-BD90-5445-9EC0-9DE107CC5807}"/>
              </a:ext>
            </a:extLst>
          </p:cNvPr>
          <p:cNvPicPr>
            <a:picLocks noChangeAspect="1"/>
          </p:cNvPicPr>
          <p:nvPr/>
        </p:nvPicPr>
        <p:blipFill>
          <a:blip r:embed="rId3"/>
          <a:stretch>
            <a:fillRect/>
          </a:stretch>
        </p:blipFill>
        <p:spPr>
          <a:xfrm>
            <a:off x="990600" y="914400"/>
            <a:ext cx="7429499" cy="4953000"/>
          </a:xfrm>
          <a:prstGeom prst="rect">
            <a:avLst/>
          </a:prstGeom>
          <a:solidFill>
            <a:schemeClr val="bg1"/>
          </a:solidFill>
        </p:spPr>
      </p:pic>
    </p:spTree>
    <p:extLst>
      <p:ext uri="{BB962C8B-B14F-4D97-AF65-F5344CB8AC3E}">
        <p14:creationId xmlns:p14="http://schemas.microsoft.com/office/powerpoint/2010/main" val="2426640096"/>
      </p:ext>
    </p:extLst>
  </p:cSld>
  <p:clrMapOvr>
    <a:masterClrMapping/>
  </p:clrMapOvr>
  <p:transition>
    <p:pull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Text Box 4"/>
          <p:cNvSpPr txBox="1">
            <a:spLocks noChangeArrowheads="1"/>
          </p:cNvSpPr>
          <p:nvPr/>
        </p:nvSpPr>
        <p:spPr bwMode="auto">
          <a:xfrm>
            <a:off x="1143000" y="381000"/>
            <a:ext cx="2286000" cy="457200"/>
          </a:xfrm>
          <a:prstGeom prst="rect">
            <a:avLst/>
          </a:prstGeom>
          <a:noFill/>
          <a:ln w="9525">
            <a:noFill/>
            <a:miter lim="800000"/>
            <a:headEnd/>
            <a:tailEnd/>
          </a:ln>
          <a:effectLst/>
        </p:spPr>
        <p:txBody>
          <a:bodyPr>
            <a:prstTxWarp prst="textNoShape">
              <a:avLst/>
            </a:prstTxWarp>
            <a:spAutoFit/>
          </a:bodyPr>
          <a:lstStyle/>
          <a:p>
            <a:endParaRPr lang="en-US" sz="2400">
              <a:effectLst/>
              <a:latin typeface="Arial"/>
              <a:cs typeface="Arial"/>
            </a:endParaRPr>
          </a:p>
        </p:txBody>
      </p:sp>
      <p:sp>
        <p:nvSpPr>
          <p:cNvPr id="37" name="Title 36"/>
          <p:cNvSpPr>
            <a:spLocks noGrp="1"/>
          </p:cNvSpPr>
          <p:nvPr>
            <p:ph type="title"/>
          </p:nvPr>
        </p:nvSpPr>
        <p:spPr>
          <a:xfrm>
            <a:off x="457200" y="22275"/>
            <a:ext cx="8229600" cy="663526"/>
          </a:xfrm>
        </p:spPr>
        <p:txBody>
          <a:bodyPr/>
          <a:lstStyle/>
          <a:p>
            <a:r>
              <a:rPr lang="en-US" sz="3200" dirty="0">
                <a:latin typeface="Arial"/>
                <a:cs typeface="Arial"/>
              </a:rPr>
              <a:t>Hap Map 3 Populations</a:t>
            </a:r>
          </a:p>
        </p:txBody>
      </p:sp>
      <p:sp>
        <p:nvSpPr>
          <p:cNvPr id="39" name="Content Placeholder 38"/>
          <p:cNvSpPr>
            <a:spLocks noGrp="1"/>
          </p:cNvSpPr>
          <p:nvPr>
            <p:ph idx="1"/>
          </p:nvPr>
        </p:nvSpPr>
        <p:spPr>
          <a:xfrm>
            <a:off x="1143000" y="771939"/>
            <a:ext cx="8686800" cy="5812161"/>
          </a:xfrm>
        </p:spPr>
        <p:txBody>
          <a:bodyPr>
            <a:normAutofit lnSpcReduction="10000"/>
          </a:bodyPr>
          <a:lstStyle/>
          <a:p>
            <a:r>
              <a:rPr lang="en-US" dirty="0">
                <a:latin typeface="Arial"/>
                <a:cs typeface="Arial"/>
              </a:rPr>
              <a:t>European Ancestry:</a:t>
            </a:r>
          </a:p>
          <a:p>
            <a:pPr lvl="1"/>
            <a:r>
              <a:rPr lang="en-US" dirty="0">
                <a:latin typeface="Arial"/>
                <a:cs typeface="Arial"/>
              </a:rPr>
              <a:t>CEU: Northern and Western European ancestry from Utah</a:t>
            </a:r>
          </a:p>
          <a:p>
            <a:pPr lvl="1"/>
            <a:r>
              <a:rPr lang="en-US" dirty="0">
                <a:latin typeface="Arial"/>
                <a:cs typeface="Arial"/>
              </a:rPr>
              <a:t>TSI: </a:t>
            </a:r>
            <a:r>
              <a:rPr lang="en-US" dirty="0" err="1">
                <a:latin typeface="Arial"/>
                <a:cs typeface="Arial"/>
              </a:rPr>
              <a:t>Toscani</a:t>
            </a:r>
            <a:r>
              <a:rPr lang="en-US" dirty="0">
                <a:latin typeface="Arial"/>
                <a:cs typeface="Arial"/>
              </a:rPr>
              <a:t> from Italy</a:t>
            </a:r>
          </a:p>
          <a:p>
            <a:r>
              <a:rPr lang="en-US" dirty="0">
                <a:latin typeface="Arial"/>
                <a:cs typeface="Arial"/>
              </a:rPr>
              <a:t>Asian Ancestry:</a:t>
            </a:r>
          </a:p>
          <a:p>
            <a:pPr lvl="1"/>
            <a:r>
              <a:rPr lang="en-US" dirty="0">
                <a:latin typeface="Arial"/>
                <a:cs typeface="Arial"/>
              </a:rPr>
              <a:t>CHB: Han Chinese from Beijing, China</a:t>
            </a:r>
          </a:p>
          <a:p>
            <a:pPr lvl="1"/>
            <a:r>
              <a:rPr lang="en-US" dirty="0">
                <a:latin typeface="Arial"/>
                <a:cs typeface="Arial"/>
              </a:rPr>
              <a:t>CHD: Chinese from Denver, CO</a:t>
            </a:r>
          </a:p>
          <a:p>
            <a:pPr lvl="1"/>
            <a:r>
              <a:rPr lang="en-US" dirty="0">
                <a:latin typeface="Arial"/>
                <a:cs typeface="Arial"/>
              </a:rPr>
              <a:t>JPT: Japanese from Tokyo, Japan</a:t>
            </a:r>
          </a:p>
          <a:p>
            <a:r>
              <a:rPr lang="en-US" dirty="0">
                <a:latin typeface="Arial"/>
                <a:cs typeface="Arial"/>
              </a:rPr>
              <a:t>African Ancestry:</a:t>
            </a:r>
          </a:p>
          <a:p>
            <a:pPr lvl="1"/>
            <a:r>
              <a:rPr lang="en-US" dirty="0">
                <a:latin typeface="Arial"/>
                <a:cs typeface="Arial"/>
              </a:rPr>
              <a:t>YRI: Yoruba from </a:t>
            </a:r>
            <a:r>
              <a:rPr lang="en-US" dirty="0" err="1">
                <a:latin typeface="Arial"/>
                <a:cs typeface="Arial"/>
              </a:rPr>
              <a:t>Ibanan</a:t>
            </a:r>
            <a:r>
              <a:rPr lang="en-US" dirty="0">
                <a:latin typeface="Arial"/>
                <a:cs typeface="Arial"/>
              </a:rPr>
              <a:t>, Nigeria</a:t>
            </a:r>
          </a:p>
          <a:p>
            <a:pPr lvl="1"/>
            <a:r>
              <a:rPr lang="en-US" dirty="0">
                <a:latin typeface="Arial"/>
                <a:cs typeface="Arial"/>
              </a:rPr>
              <a:t>MKK: </a:t>
            </a:r>
            <a:r>
              <a:rPr lang="en-US" dirty="0" err="1">
                <a:latin typeface="Arial"/>
                <a:cs typeface="Arial"/>
              </a:rPr>
              <a:t>Maasai</a:t>
            </a:r>
            <a:r>
              <a:rPr lang="en-US" dirty="0">
                <a:latin typeface="Arial"/>
                <a:cs typeface="Arial"/>
              </a:rPr>
              <a:t> from </a:t>
            </a:r>
            <a:r>
              <a:rPr lang="en-US" dirty="0" err="1">
                <a:latin typeface="Arial"/>
                <a:cs typeface="Arial"/>
              </a:rPr>
              <a:t>Kinyawa</a:t>
            </a:r>
            <a:r>
              <a:rPr lang="en-US" dirty="0">
                <a:latin typeface="Arial"/>
                <a:cs typeface="Arial"/>
              </a:rPr>
              <a:t>, Kenya</a:t>
            </a:r>
          </a:p>
          <a:p>
            <a:pPr lvl="1"/>
            <a:r>
              <a:rPr lang="en-US" dirty="0">
                <a:latin typeface="Arial"/>
                <a:cs typeface="Arial"/>
              </a:rPr>
              <a:t>LWK: </a:t>
            </a:r>
            <a:r>
              <a:rPr lang="en-US" dirty="0" err="1">
                <a:latin typeface="Arial"/>
                <a:cs typeface="Arial"/>
              </a:rPr>
              <a:t>Luhya</a:t>
            </a:r>
            <a:r>
              <a:rPr lang="en-US" dirty="0">
                <a:latin typeface="Arial"/>
                <a:cs typeface="Arial"/>
              </a:rPr>
              <a:t> from </a:t>
            </a:r>
            <a:r>
              <a:rPr lang="en-US" dirty="0" err="1">
                <a:latin typeface="Arial"/>
                <a:cs typeface="Arial"/>
              </a:rPr>
              <a:t>Webuye</a:t>
            </a:r>
            <a:r>
              <a:rPr lang="en-US" dirty="0">
                <a:latin typeface="Arial"/>
                <a:cs typeface="Arial"/>
              </a:rPr>
              <a:t>, Kenya</a:t>
            </a:r>
          </a:p>
          <a:p>
            <a:pPr lvl="1"/>
            <a:r>
              <a:rPr lang="en-US" dirty="0">
                <a:latin typeface="Arial"/>
                <a:cs typeface="Arial"/>
              </a:rPr>
              <a:t>ASW: African ancestry from Southwest, USA</a:t>
            </a:r>
          </a:p>
          <a:p>
            <a:r>
              <a:rPr lang="en-US" dirty="0">
                <a:latin typeface="Arial"/>
                <a:cs typeface="Arial"/>
              </a:rPr>
              <a:t>GIH: </a:t>
            </a:r>
            <a:r>
              <a:rPr lang="en-US" dirty="0" err="1">
                <a:latin typeface="Arial"/>
                <a:cs typeface="Arial"/>
              </a:rPr>
              <a:t>Gujarti</a:t>
            </a:r>
            <a:r>
              <a:rPr lang="en-US" dirty="0">
                <a:latin typeface="Arial"/>
                <a:cs typeface="Arial"/>
              </a:rPr>
              <a:t> Indians from Houston, TX</a:t>
            </a:r>
          </a:p>
          <a:p>
            <a:r>
              <a:rPr lang="en-US" dirty="0">
                <a:latin typeface="Arial"/>
                <a:cs typeface="Arial"/>
              </a:rPr>
              <a:t>MEX: Mexican ancestry from Los Angeles, CA</a:t>
            </a:r>
          </a:p>
          <a:p>
            <a:pPr lvl="1"/>
            <a:endParaRPr lang="en-US" dirty="0">
              <a:latin typeface="Arial"/>
              <a:cs typeface="Arial"/>
            </a:endParaRPr>
          </a:p>
          <a:p>
            <a:pPr lvl="1"/>
            <a:endParaRPr lang="en-US" dirty="0">
              <a:latin typeface="Arial"/>
              <a:cs typeface="Arial"/>
            </a:endParaRPr>
          </a:p>
          <a:p>
            <a:pPr lvl="1"/>
            <a:endParaRPr lang="en-US" dirty="0">
              <a:latin typeface="Arial"/>
              <a:cs typeface="Arial"/>
            </a:endParaRPr>
          </a:p>
        </p:txBody>
      </p:sp>
    </p:spTree>
    <p:extLst>
      <p:ext uri="{BB962C8B-B14F-4D97-AF65-F5344CB8AC3E}">
        <p14:creationId xmlns:p14="http://schemas.microsoft.com/office/powerpoint/2010/main" val="5681529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8668"/>
            <a:ext cx="8351157" cy="492898"/>
          </a:xfrm>
        </p:spPr>
        <p:txBody>
          <a:bodyPr>
            <a:normAutofit fontScale="90000"/>
          </a:bodyPr>
          <a:lstStyle/>
          <a:p>
            <a:r>
              <a:rPr lang="en-US" sz="3200" dirty="0">
                <a:latin typeface="Arial"/>
                <a:cs typeface="Arial"/>
              </a:rPr>
              <a:t>HapMap3 Sample – Principal components</a:t>
            </a:r>
          </a:p>
        </p:txBody>
      </p:sp>
      <p:pic>
        <p:nvPicPr>
          <p:cNvPr id="6" name="图片 1"/>
          <p:cNvPicPr/>
          <p:nvPr/>
        </p:nvPicPr>
        <p:blipFill>
          <a:blip r:embed="rId2"/>
          <a:srcRect/>
          <a:stretch>
            <a:fillRect/>
          </a:stretch>
        </p:blipFill>
        <p:spPr bwMode="auto">
          <a:xfrm>
            <a:off x="1818368" y="577850"/>
            <a:ext cx="5148489" cy="6280150"/>
          </a:xfrm>
          <a:prstGeom prst="rect">
            <a:avLst/>
          </a:prstGeom>
          <a:noFill/>
          <a:ln w="9525">
            <a:noFill/>
            <a:miter lim="800000"/>
            <a:headEnd/>
            <a:tailEnd/>
          </a:ln>
        </p:spPr>
      </p:pic>
      <p:sp>
        <p:nvSpPr>
          <p:cNvPr id="5" name="TextBox 4"/>
          <p:cNvSpPr txBox="1"/>
          <p:nvPr/>
        </p:nvSpPr>
        <p:spPr>
          <a:xfrm>
            <a:off x="6441097" y="5775397"/>
            <a:ext cx="2815006" cy="923330"/>
          </a:xfrm>
          <a:prstGeom prst="rect">
            <a:avLst/>
          </a:prstGeom>
          <a:noFill/>
        </p:spPr>
        <p:txBody>
          <a:bodyPr wrap="none" rtlCol="0">
            <a:spAutoFit/>
          </a:bodyPr>
          <a:lstStyle/>
          <a:p>
            <a:pPr marL="342900" indent="-342900"/>
            <a:r>
              <a:rPr lang="en-US" dirty="0" err="1">
                <a:solidFill>
                  <a:srgbClr val="1B39F5"/>
                </a:solidFill>
                <a:latin typeface="Arial"/>
                <a:cs typeface="Arial"/>
              </a:rPr>
              <a:t>Cavalli</a:t>
            </a:r>
            <a:r>
              <a:rPr lang="en-US" dirty="0">
                <a:solidFill>
                  <a:srgbClr val="1B39F5"/>
                </a:solidFill>
                <a:latin typeface="Arial"/>
                <a:cs typeface="Arial"/>
              </a:rPr>
              <a:t>-Sforza et al. 1994</a:t>
            </a:r>
          </a:p>
          <a:p>
            <a:pPr marL="342900" indent="-342900"/>
            <a:r>
              <a:rPr lang="en-US" dirty="0">
                <a:solidFill>
                  <a:srgbClr val="1B39F5"/>
                </a:solidFill>
                <a:latin typeface="Arial"/>
                <a:cs typeface="Arial"/>
              </a:rPr>
              <a:t>Price et al. </a:t>
            </a:r>
            <a:r>
              <a:rPr lang="en-US" i="1" dirty="0">
                <a:solidFill>
                  <a:srgbClr val="1B39F5"/>
                </a:solidFill>
                <a:latin typeface="Arial"/>
                <a:cs typeface="Arial"/>
              </a:rPr>
              <a:t>Nat Gen </a:t>
            </a:r>
            <a:r>
              <a:rPr lang="en-US" dirty="0">
                <a:solidFill>
                  <a:srgbClr val="1B39F5"/>
                </a:solidFill>
                <a:latin typeface="Arial"/>
                <a:cs typeface="Arial"/>
              </a:rPr>
              <a:t>2006</a:t>
            </a:r>
          </a:p>
          <a:p>
            <a:pPr marL="342900" indent="-342900"/>
            <a:r>
              <a:rPr lang="en-US" dirty="0" err="1">
                <a:solidFill>
                  <a:srgbClr val="1B39F5"/>
                </a:solidFill>
                <a:latin typeface="Arial"/>
                <a:cs typeface="Arial"/>
              </a:rPr>
              <a:t>Novembre</a:t>
            </a:r>
            <a:r>
              <a:rPr lang="en-US" dirty="0">
                <a:solidFill>
                  <a:srgbClr val="1B39F5"/>
                </a:solidFill>
                <a:latin typeface="Arial"/>
                <a:cs typeface="Arial"/>
              </a:rPr>
              <a:t> et al. </a:t>
            </a:r>
            <a:r>
              <a:rPr lang="en-US" i="1" dirty="0">
                <a:solidFill>
                  <a:srgbClr val="1B39F5"/>
                </a:solidFill>
                <a:latin typeface="Arial"/>
                <a:cs typeface="Arial"/>
              </a:rPr>
              <a:t>Nat</a:t>
            </a:r>
            <a:r>
              <a:rPr lang="en-US" dirty="0">
                <a:solidFill>
                  <a:srgbClr val="1B39F5"/>
                </a:solidFill>
                <a:latin typeface="Arial"/>
                <a:cs typeface="Arial"/>
              </a:rPr>
              <a:t> 2008</a:t>
            </a:r>
          </a:p>
        </p:txBody>
      </p:sp>
    </p:spTree>
    <p:extLst>
      <p:ext uri="{BB962C8B-B14F-4D97-AF65-F5344CB8AC3E}">
        <p14:creationId xmlns:p14="http://schemas.microsoft.com/office/powerpoint/2010/main" val="3832136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27"/>
            <a:ext cx="8229600" cy="659719"/>
          </a:xfrm>
        </p:spPr>
        <p:txBody>
          <a:bodyPr>
            <a:noAutofit/>
          </a:bodyPr>
          <a:lstStyle/>
          <a:p>
            <a:r>
              <a:rPr lang="en-US" sz="2800" dirty="0">
                <a:latin typeface="Arial"/>
                <a:cs typeface="Arial"/>
              </a:rPr>
              <a:t>Resolution of the Relatedness</a:t>
            </a:r>
          </a:p>
        </p:txBody>
      </p:sp>
      <p:pic>
        <p:nvPicPr>
          <p:cNvPr id="3" name="图片 2"/>
          <p:cNvPicPr/>
          <p:nvPr/>
        </p:nvPicPr>
        <p:blipFill>
          <a:blip r:embed="rId2"/>
          <a:srcRect/>
          <a:stretch>
            <a:fillRect/>
          </a:stretch>
        </p:blipFill>
        <p:spPr bwMode="auto">
          <a:xfrm>
            <a:off x="1899104" y="1066120"/>
            <a:ext cx="4977039" cy="5673952"/>
          </a:xfrm>
          <a:prstGeom prst="rect">
            <a:avLst/>
          </a:prstGeom>
          <a:noFill/>
          <a:ln w="9525">
            <a:noFill/>
            <a:miter lim="800000"/>
            <a:headEnd/>
            <a:tailEnd/>
          </a:ln>
        </p:spPr>
      </p:pic>
    </p:spTree>
    <p:extLst>
      <p:ext uri="{BB962C8B-B14F-4D97-AF65-F5344CB8AC3E}">
        <p14:creationId xmlns:p14="http://schemas.microsoft.com/office/powerpoint/2010/main" val="23732573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Figure 1">
            <a:extLst>
              <a:ext uri="{FF2B5EF4-FFF2-40B4-BE49-F238E27FC236}">
                <a16:creationId xmlns:a16="http://schemas.microsoft.com/office/drawing/2014/main" id="{2E932FD8-4D36-FE4F-A84C-268608A56A7A}"/>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2041618" y="1816894"/>
            <a:ext cx="5187929" cy="40814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DE90C03-E61F-E247-B368-0038E2C2355F}"/>
              </a:ext>
            </a:extLst>
          </p:cNvPr>
          <p:cNvSpPr>
            <a:spLocks noGrp="1"/>
          </p:cNvSpPr>
          <p:nvPr>
            <p:ph type="title"/>
          </p:nvPr>
        </p:nvSpPr>
        <p:spPr/>
        <p:txBody>
          <a:bodyPr>
            <a:normAutofit/>
          </a:bodyPr>
          <a:lstStyle/>
          <a:p>
            <a:r>
              <a:rPr lang="en-US" dirty="0"/>
              <a:t>Genes mirror geography within Europe</a:t>
            </a:r>
          </a:p>
        </p:txBody>
      </p:sp>
      <p:sp>
        <p:nvSpPr>
          <p:cNvPr id="4" name="Slide Number Placeholder 3">
            <a:extLst>
              <a:ext uri="{FF2B5EF4-FFF2-40B4-BE49-F238E27FC236}">
                <a16:creationId xmlns:a16="http://schemas.microsoft.com/office/drawing/2014/main" id="{5BD7BA7C-D995-4648-8467-2854CAAE4BE7}"/>
              </a:ext>
            </a:extLst>
          </p:cNvPr>
          <p:cNvSpPr>
            <a:spLocks noGrp="1"/>
          </p:cNvSpPr>
          <p:nvPr>
            <p:ph type="sldNum" sz="quarter" idx="12"/>
          </p:nvPr>
        </p:nvSpPr>
        <p:spPr/>
        <p:txBody>
          <a:bodyPr/>
          <a:lstStyle/>
          <a:p>
            <a:fld id="{F6F8042C-985E-034B-BB41-2A1F3109AE7A}" type="slidenum">
              <a:rPr lang="en-US" smtClean="0"/>
              <a:t>75</a:t>
            </a:fld>
            <a:endParaRPr lang="en-US" dirty="0"/>
          </a:p>
        </p:txBody>
      </p:sp>
      <p:sp>
        <p:nvSpPr>
          <p:cNvPr id="5" name="Rectangle 4">
            <a:extLst>
              <a:ext uri="{FF2B5EF4-FFF2-40B4-BE49-F238E27FC236}">
                <a16:creationId xmlns:a16="http://schemas.microsoft.com/office/drawing/2014/main" id="{16100332-29EF-6C4C-A1D7-5995C85376FF}"/>
              </a:ext>
            </a:extLst>
          </p:cNvPr>
          <p:cNvSpPr/>
          <p:nvPr/>
        </p:nvSpPr>
        <p:spPr>
          <a:xfrm>
            <a:off x="6702844" y="5416763"/>
            <a:ext cx="2339209" cy="230832"/>
          </a:xfrm>
          <a:prstGeom prst="rect">
            <a:avLst/>
          </a:prstGeom>
        </p:spPr>
        <p:txBody>
          <a:bodyPr wrap="square">
            <a:spAutoFit/>
          </a:bodyPr>
          <a:lstStyle/>
          <a:p>
            <a:r>
              <a:rPr lang="en-US" sz="900" dirty="0" err="1">
                <a:solidFill>
                  <a:srgbClr val="222222"/>
                </a:solidFill>
                <a:latin typeface="Arial" panose="020B0604020202020204" pitchFamily="34" charset="0"/>
              </a:rPr>
              <a:t>Novembre</a:t>
            </a:r>
            <a:r>
              <a:rPr lang="en-US" sz="900" dirty="0">
                <a:solidFill>
                  <a:srgbClr val="222222"/>
                </a:solidFill>
                <a:latin typeface="Arial" panose="020B0604020202020204" pitchFamily="34" charset="0"/>
              </a:rPr>
              <a:t>, John, et al. </a:t>
            </a:r>
            <a:r>
              <a:rPr lang="en-US" sz="900" i="1" dirty="0">
                <a:solidFill>
                  <a:srgbClr val="222222"/>
                </a:solidFill>
                <a:latin typeface="Arial" panose="020B0604020202020204" pitchFamily="34" charset="0"/>
              </a:rPr>
              <a:t>Nature</a:t>
            </a:r>
            <a:r>
              <a:rPr lang="en-US" sz="900" dirty="0">
                <a:solidFill>
                  <a:srgbClr val="222222"/>
                </a:solidFill>
                <a:latin typeface="Arial" panose="020B0604020202020204" pitchFamily="34" charset="0"/>
              </a:rPr>
              <a:t> 2008</a:t>
            </a:r>
            <a:endParaRPr lang="en-US" sz="900" dirty="0"/>
          </a:p>
        </p:txBody>
      </p:sp>
    </p:spTree>
    <p:extLst>
      <p:ext uri="{BB962C8B-B14F-4D97-AF65-F5344CB8AC3E}">
        <p14:creationId xmlns:p14="http://schemas.microsoft.com/office/powerpoint/2010/main" val="14385897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911860" y="-72496"/>
            <a:ext cx="6029517" cy="6858000"/>
          </a:xfrm>
          <a:prstGeom prst="rect">
            <a:avLst/>
          </a:prstGeom>
        </p:spPr>
      </p:pic>
      <p:sp>
        <p:nvSpPr>
          <p:cNvPr id="2" name="Title 1">
            <a:extLst>
              <a:ext uri="{FF2B5EF4-FFF2-40B4-BE49-F238E27FC236}">
                <a16:creationId xmlns:a16="http://schemas.microsoft.com/office/drawing/2014/main" id="{7DDC39A6-40F0-8BEE-EC32-68A9DBE2D590}"/>
              </a:ext>
            </a:extLst>
          </p:cNvPr>
          <p:cNvSpPr>
            <a:spLocks noGrp="1"/>
          </p:cNvSpPr>
          <p:nvPr>
            <p:ph type="title"/>
          </p:nvPr>
        </p:nvSpPr>
        <p:spPr>
          <a:xfrm>
            <a:off x="0" y="469339"/>
            <a:ext cx="2911860" cy="3382470"/>
          </a:xfrm>
        </p:spPr>
        <p:txBody>
          <a:bodyPr>
            <a:normAutofit/>
          </a:bodyPr>
          <a:lstStyle/>
          <a:p>
            <a:r>
              <a:rPr lang="en-US" dirty="0"/>
              <a:t>Continuum of Diversity</a:t>
            </a:r>
            <a:br>
              <a:rPr lang="en-US" dirty="0"/>
            </a:br>
            <a:r>
              <a:rPr lang="en-US" sz="2400" dirty="0"/>
              <a:t>(using Genetic Ancestry/clustering)</a:t>
            </a:r>
            <a:endParaRPr lang="en-US" dirty="0"/>
          </a:p>
        </p:txBody>
      </p:sp>
      <p:sp>
        <p:nvSpPr>
          <p:cNvPr id="4" name="TextBox 3">
            <a:extLst>
              <a:ext uri="{FF2B5EF4-FFF2-40B4-BE49-F238E27FC236}">
                <a16:creationId xmlns:a16="http://schemas.microsoft.com/office/drawing/2014/main" id="{C962B167-9146-B81B-7231-909BA92680EB}"/>
              </a:ext>
            </a:extLst>
          </p:cNvPr>
          <p:cNvSpPr txBox="1"/>
          <p:nvPr/>
        </p:nvSpPr>
        <p:spPr>
          <a:xfrm>
            <a:off x="-83128" y="4109505"/>
            <a:ext cx="3301339" cy="1200329"/>
          </a:xfrm>
          <a:prstGeom prst="rect">
            <a:avLst/>
          </a:prstGeom>
          <a:noFill/>
        </p:spPr>
        <p:txBody>
          <a:bodyPr wrap="square" rtlCol="0">
            <a:spAutoFit/>
          </a:bodyPr>
          <a:lstStyle/>
          <a:p>
            <a:r>
              <a:rPr lang="en-US" dirty="0" err="1"/>
              <a:t>Tishkoff</a:t>
            </a:r>
            <a:r>
              <a:rPr lang="en-US" dirty="0"/>
              <a:t> et al. (2009). The Genetic Structure and History of Africans and African Americans. Science 324, 1035-1044.</a:t>
            </a:r>
          </a:p>
        </p:txBody>
      </p:sp>
    </p:spTree>
    <p:extLst>
      <p:ext uri="{BB962C8B-B14F-4D97-AF65-F5344CB8AC3E}">
        <p14:creationId xmlns:p14="http://schemas.microsoft.com/office/powerpoint/2010/main" val="22261638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a:xfrm>
            <a:off x="0" y="520692"/>
            <a:ext cx="9144000" cy="1017596"/>
          </a:xfrm>
        </p:spPr>
        <p:txBody>
          <a:bodyPr/>
          <a:lstStyle/>
          <a:p>
            <a:r>
              <a:rPr lang="en-US" sz="2800" dirty="0">
                <a:latin typeface="Arial"/>
                <a:ea typeface="ＭＳ Ｐゴシック" charset="0"/>
                <a:cs typeface="Arial"/>
              </a:rPr>
              <a:t>Children</a:t>
            </a:r>
            <a:r>
              <a:rPr lang="ja-JP" altLang="en-US" sz="2800">
                <a:latin typeface="Arial"/>
                <a:ea typeface="ＭＳ Ｐゴシック" charset="0"/>
                <a:cs typeface="Arial"/>
              </a:rPr>
              <a:t>’</a:t>
            </a:r>
            <a:r>
              <a:rPr lang="en-US" sz="2800" dirty="0">
                <a:latin typeface="Arial"/>
                <a:ea typeface="ＭＳ Ｐゴシック" charset="0"/>
                <a:cs typeface="Arial"/>
              </a:rPr>
              <a:t>s Health Study: Individual Admixture</a:t>
            </a:r>
          </a:p>
        </p:txBody>
      </p:sp>
      <p:sp>
        <p:nvSpPr>
          <p:cNvPr id="6" name="矩形 5"/>
          <p:cNvSpPr/>
          <p:nvPr/>
        </p:nvSpPr>
        <p:spPr>
          <a:xfrm>
            <a:off x="4143375" y="1824038"/>
            <a:ext cx="357188" cy="28575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Arial"/>
              <a:ea typeface="ＭＳ Ｐゴシック" charset="0"/>
              <a:cs typeface="Arial"/>
            </a:endParaRPr>
          </a:p>
        </p:txBody>
      </p:sp>
      <p:sp>
        <p:nvSpPr>
          <p:cNvPr id="119812" name="TextBox 6"/>
          <p:cNvSpPr txBox="1">
            <a:spLocks noChangeArrowheads="1"/>
          </p:cNvSpPr>
          <p:nvPr/>
        </p:nvSpPr>
        <p:spPr bwMode="auto">
          <a:xfrm>
            <a:off x="7143750" y="1663254"/>
            <a:ext cx="1214438"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600" dirty="0">
                <a:latin typeface="Arial"/>
                <a:cs typeface="Arial"/>
              </a:rPr>
              <a:t>East Asian</a:t>
            </a:r>
          </a:p>
          <a:p>
            <a:endParaRPr lang="en-US" sz="1600" dirty="0">
              <a:latin typeface="Arial"/>
              <a:cs typeface="Arial"/>
            </a:endParaRPr>
          </a:p>
          <a:p>
            <a:r>
              <a:rPr lang="en-US" sz="1600" dirty="0">
                <a:latin typeface="Arial"/>
                <a:cs typeface="Arial"/>
              </a:rPr>
              <a:t>African</a:t>
            </a:r>
          </a:p>
        </p:txBody>
      </p:sp>
      <p:sp>
        <p:nvSpPr>
          <p:cNvPr id="8" name="矩形 7"/>
          <p:cNvSpPr/>
          <p:nvPr/>
        </p:nvSpPr>
        <p:spPr>
          <a:xfrm>
            <a:off x="4143375" y="2324100"/>
            <a:ext cx="357188" cy="285750"/>
          </a:xfrm>
          <a:prstGeom prst="rect">
            <a:avLst/>
          </a:prstGeom>
          <a:solidFill>
            <a:srgbClr val="FF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Arial"/>
              <a:ea typeface="ＭＳ Ｐゴシック" charset="0"/>
              <a:cs typeface="Arial"/>
            </a:endParaRPr>
          </a:p>
        </p:txBody>
      </p:sp>
      <p:sp>
        <p:nvSpPr>
          <p:cNvPr id="9" name="矩形 8"/>
          <p:cNvSpPr/>
          <p:nvPr/>
        </p:nvSpPr>
        <p:spPr>
          <a:xfrm>
            <a:off x="6643688" y="2324100"/>
            <a:ext cx="357187" cy="28575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Arial"/>
              <a:ea typeface="ＭＳ Ｐゴシック" charset="0"/>
              <a:cs typeface="Arial"/>
            </a:endParaRPr>
          </a:p>
        </p:txBody>
      </p:sp>
      <p:sp>
        <p:nvSpPr>
          <p:cNvPr id="10" name="矩形 9"/>
          <p:cNvSpPr/>
          <p:nvPr/>
        </p:nvSpPr>
        <p:spPr>
          <a:xfrm>
            <a:off x="6643688" y="1824038"/>
            <a:ext cx="357187" cy="28575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Arial"/>
              <a:ea typeface="ＭＳ Ｐゴシック" charset="0"/>
              <a:cs typeface="Arial"/>
            </a:endParaRPr>
          </a:p>
        </p:txBody>
      </p:sp>
      <p:sp>
        <p:nvSpPr>
          <p:cNvPr id="119816" name="TextBox 13"/>
          <p:cNvSpPr txBox="1">
            <a:spLocks noChangeArrowheads="1"/>
          </p:cNvSpPr>
          <p:nvPr/>
        </p:nvSpPr>
        <p:spPr bwMode="auto">
          <a:xfrm>
            <a:off x="4600575" y="1727895"/>
            <a:ext cx="1714500"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600" dirty="0">
                <a:latin typeface="Arial"/>
                <a:cs typeface="Arial"/>
              </a:rPr>
              <a:t>European   </a:t>
            </a:r>
          </a:p>
          <a:p>
            <a:r>
              <a:rPr lang="en-US" sz="1600" dirty="0">
                <a:latin typeface="Arial"/>
                <a:cs typeface="Arial"/>
              </a:rPr>
              <a:t>  </a:t>
            </a:r>
          </a:p>
          <a:p>
            <a:r>
              <a:rPr lang="en-US" sz="1600" dirty="0">
                <a:latin typeface="Arial"/>
                <a:cs typeface="Arial"/>
              </a:rPr>
              <a:t>Native American</a:t>
            </a:r>
          </a:p>
        </p:txBody>
      </p:sp>
      <p:cxnSp>
        <p:nvCxnSpPr>
          <p:cNvPr id="16" name="直接连接符 15"/>
          <p:cNvCxnSpPr/>
          <p:nvPr/>
        </p:nvCxnSpPr>
        <p:spPr>
          <a:xfrm rot="5400000">
            <a:off x="7333457" y="6074569"/>
            <a:ext cx="28575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10800000">
            <a:off x="6786563" y="6072188"/>
            <a:ext cx="5715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572375" y="6072188"/>
            <a:ext cx="28575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9820" name="TextBox 20"/>
          <p:cNvSpPr txBox="1">
            <a:spLocks noChangeArrowheads="1"/>
          </p:cNvSpPr>
          <p:nvPr/>
        </p:nvSpPr>
        <p:spPr bwMode="auto">
          <a:xfrm>
            <a:off x="7643813" y="6143625"/>
            <a:ext cx="128587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600">
                <a:latin typeface="Arial"/>
                <a:cs typeface="Arial"/>
              </a:rPr>
              <a:t>Reference Population</a:t>
            </a:r>
          </a:p>
        </p:txBody>
      </p:sp>
      <p:sp>
        <p:nvSpPr>
          <p:cNvPr id="119821" name="TextBox 22"/>
          <p:cNvSpPr txBox="1">
            <a:spLocks noChangeArrowheads="1"/>
          </p:cNvSpPr>
          <p:nvPr/>
        </p:nvSpPr>
        <p:spPr bwMode="auto">
          <a:xfrm>
            <a:off x="5857875" y="6143625"/>
            <a:ext cx="128587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600">
                <a:latin typeface="Arial"/>
                <a:cs typeface="Arial"/>
              </a:rPr>
              <a:t>Study</a:t>
            </a:r>
          </a:p>
          <a:p>
            <a:r>
              <a:rPr lang="en-US" sz="1600">
                <a:latin typeface="Arial"/>
                <a:cs typeface="Arial"/>
              </a:rPr>
              <a:t>Population</a:t>
            </a:r>
          </a:p>
        </p:txBody>
      </p:sp>
      <p:sp>
        <p:nvSpPr>
          <p:cNvPr id="119822" name="TextBox 16"/>
          <p:cNvSpPr txBox="1">
            <a:spLocks noChangeArrowheads="1"/>
          </p:cNvSpPr>
          <p:nvPr/>
        </p:nvSpPr>
        <p:spPr bwMode="auto">
          <a:xfrm>
            <a:off x="2735108" y="1752600"/>
            <a:ext cx="147970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600" dirty="0">
                <a:latin typeface="Arial"/>
                <a:cs typeface="Arial"/>
              </a:rPr>
              <a:t>Estimate Ancestries:</a:t>
            </a:r>
          </a:p>
        </p:txBody>
      </p:sp>
      <p:graphicFrame>
        <p:nvGraphicFramePr>
          <p:cNvPr id="30" name="表格 29"/>
          <p:cNvGraphicFramePr>
            <a:graphicFrameLocks noGrp="1"/>
          </p:cNvGraphicFramePr>
          <p:nvPr/>
        </p:nvGraphicFramePr>
        <p:xfrm>
          <a:off x="357188" y="3000375"/>
          <a:ext cx="8358187" cy="2859088"/>
        </p:xfrm>
        <a:graphic>
          <a:graphicData uri="http://schemas.openxmlformats.org/drawingml/2006/table">
            <a:tbl>
              <a:tblPr/>
              <a:tblGrid>
                <a:gridCol w="1308100">
                  <a:extLst>
                    <a:ext uri="{9D8B030D-6E8A-4147-A177-3AD203B41FA5}">
                      <a16:colId xmlns:a16="http://schemas.microsoft.com/office/drawing/2014/main" val="20000"/>
                    </a:ext>
                  </a:extLst>
                </a:gridCol>
                <a:gridCol w="7050087">
                  <a:extLst>
                    <a:ext uri="{9D8B030D-6E8A-4147-A177-3AD203B41FA5}">
                      <a16:colId xmlns:a16="http://schemas.microsoft.com/office/drawing/2014/main" val="20001"/>
                    </a:ext>
                  </a:extLst>
                </a:gridCol>
              </a:tblGrid>
              <a:tr h="393700">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ＭＳ Ｐゴシック" charset="0"/>
                          <a:cs typeface="Times New Roman" charset="0"/>
                        </a:rPr>
                        <a:t>Populations</a:t>
                      </a:r>
                    </a:p>
                  </a:txBody>
                  <a:tcPr marL="29632" marR="2963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宋体" charset="0"/>
                          <a:cs typeface="宋体" charset="0"/>
                        </a:rPr>
                        <a:t>STRUCTURE  Plots  (based on AIM233)</a:t>
                      </a:r>
                    </a:p>
                  </a:txBody>
                  <a:tcPr marL="29632" marR="2963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0863">
                <a:tc vMerge="1">
                  <a:txBody>
                    <a:bodyPr/>
                    <a:lstStyle/>
                    <a:p>
                      <a:endParaRPr lang="en-US"/>
                    </a:p>
                  </a:txBody>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ＭＳ Ｐゴシック" charset="0"/>
                          <a:cs typeface="Times New Roman" charset="0"/>
                        </a:rPr>
                        <a:t>                               Non-Hispanic                        Hispanic         Hispanic          Hispanic</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宋体" charset="0"/>
                          <a:cs typeface="宋体" charset="0"/>
                        </a:rPr>
                        <a:t>                                 White                              White             Other              Mix</a:t>
                      </a:r>
                    </a:p>
                  </a:txBody>
                  <a:tcPr marL="29632" marR="2963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81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宋体" charset="0"/>
                          <a:cs typeface="宋体" charset="0"/>
                        </a:rPr>
                        <a:t>CHS by itself</a:t>
                      </a:r>
                    </a:p>
                  </a:txBody>
                  <a:tcPr marL="29632" marR="2963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 b="0" i="0" u="none" strike="noStrike" cap="none" normalizeH="0" baseline="0">
                        <a:ln>
                          <a:noFill/>
                        </a:ln>
                        <a:solidFill>
                          <a:schemeClr val="tx1"/>
                        </a:solidFill>
                        <a:effectLst/>
                        <a:latin typeface="Times New Roman" charset="0"/>
                        <a:ea typeface="宋体" charset="0"/>
                        <a:cs typeface="宋体" charset="0"/>
                      </a:endParaRPr>
                    </a:p>
                  </a:txBody>
                  <a:tcPr marL="29632" marR="2963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81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宋体" charset="0"/>
                          <a:cs typeface="宋体" charset="0"/>
                        </a:rPr>
                        <a:t>CHS+MEC</a:t>
                      </a:r>
                    </a:p>
                  </a:txBody>
                  <a:tcPr marL="29632" marR="2963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imes New Roman" charset="0"/>
                        <a:ea typeface="宋体" charset="0"/>
                        <a:cs typeface="宋体" charset="0"/>
                      </a:endParaRPr>
                    </a:p>
                  </a:txBody>
                  <a:tcPr marL="29632" marR="2963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81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宋体" charset="0"/>
                          <a:cs typeface="宋体" charset="0"/>
                        </a:rPr>
                        <a:t>CHS+HapMap</a:t>
                      </a:r>
                    </a:p>
                  </a:txBody>
                  <a:tcPr marL="29632" marR="2963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imes New Roman" charset="0"/>
                        <a:ea typeface="宋体" charset="0"/>
                        <a:cs typeface="宋体" charset="0"/>
                      </a:endParaRPr>
                    </a:p>
                  </a:txBody>
                  <a:tcPr marL="29632" marR="2963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119842" name="组合 30"/>
          <p:cNvGrpSpPr>
            <a:grpSpLocks/>
          </p:cNvGrpSpPr>
          <p:nvPr/>
        </p:nvGrpSpPr>
        <p:grpSpPr bwMode="auto">
          <a:xfrm>
            <a:off x="1714500" y="4000500"/>
            <a:ext cx="6877050" cy="1828800"/>
            <a:chOff x="1714480" y="4000504"/>
            <a:chExt cx="6877050" cy="1828794"/>
          </a:xfrm>
        </p:grpSpPr>
        <p:pic>
          <p:nvPicPr>
            <p:cNvPr id="119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480" y="4000504"/>
              <a:ext cx="577215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98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480" y="4643446"/>
              <a:ext cx="6877050" cy="56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984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9245" y="5248273"/>
              <a:ext cx="6448425"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908796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938" y="2014538"/>
            <a:ext cx="4229100" cy="423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28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89138"/>
            <a:ext cx="4267200" cy="426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ectangle 10"/>
          <p:cNvSpPr/>
          <p:nvPr/>
        </p:nvSpPr>
        <p:spPr>
          <a:xfrm>
            <a:off x="5216525" y="1524000"/>
            <a:ext cx="3317875" cy="523875"/>
          </a:xfrm>
          <a:prstGeom prst="rect">
            <a:avLst/>
          </a:prstGeom>
        </p:spPr>
        <p:txBody>
          <a:bodyPr>
            <a:spAutoFit/>
          </a:bodyPr>
          <a:lstStyle/>
          <a:p>
            <a:pPr algn="ctr" eaLnBrk="1" hangingPunct="1"/>
            <a:r>
              <a:rPr lang="en-US" sz="2800" b="0">
                <a:effectLst>
                  <a:outerShdw blurRad="38100" dist="38100" dir="2700000" algn="tl">
                    <a:srgbClr val="DDDDDD"/>
                  </a:outerShdw>
                </a:effectLst>
                <a:latin typeface="Arial"/>
                <a:cs typeface="Arial"/>
              </a:rPr>
              <a:t>Hispanic: N=1,013</a:t>
            </a:r>
          </a:p>
        </p:txBody>
      </p:sp>
      <p:sp>
        <p:nvSpPr>
          <p:cNvPr id="122886" name="TextBox 11"/>
          <p:cNvSpPr txBox="1">
            <a:spLocks noChangeArrowheads="1"/>
          </p:cNvSpPr>
          <p:nvPr/>
        </p:nvSpPr>
        <p:spPr bwMode="auto">
          <a:xfrm>
            <a:off x="5410200" y="2971800"/>
            <a:ext cx="130336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dirty="0">
                <a:latin typeface="Symbol" charset="2"/>
                <a:cs typeface="Symbol" charset="2"/>
              </a:rPr>
              <a:t>l</a:t>
            </a:r>
            <a:r>
              <a:rPr lang="en-US" dirty="0">
                <a:latin typeface="Arial"/>
                <a:cs typeface="Arial"/>
              </a:rPr>
              <a:t> = 1.62</a:t>
            </a:r>
          </a:p>
        </p:txBody>
      </p:sp>
      <p:sp>
        <p:nvSpPr>
          <p:cNvPr id="122887" name="TextBox 12"/>
          <p:cNvSpPr txBox="1">
            <a:spLocks noChangeArrowheads="1"/>
          </p:cNvSpPr>
          <p:nvPr/>
        </p:nvSpPr>
        <p:spPr bwMode="auto">
          <a:xfrm>
            <a:off x="990600" y="2971800"/>
            <a:ext cx="130336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dirty="0">
                <a:latin typeface="Symbol" charset="2"/>
                <a:cs typeface="Symbol" charset="2"/>
              </a:rPr>
              <a:t>l</a:t>
            </a:r>
            <a:r>
              <a:rPr lang="en-US" dirty="0">
                <a:latin typeface="Arial"/>
                <a:cs typeface="Arial"/>
              </a:rPr>
              <a:t> = 1.01</a:t>
            </a:r>
          </a:p>
        </p:txBody>
      </p:sp>
      <p:sp>
        <p:nvSpPr>
          <p:cNvPr id="122888" name="Title 5"/>
          <p:cNvSpPr txBox="1">
            <a:spLocks/>
          </p:cNvSpPr>
          <p:nvPr/>
        </p:nvSpPr>
        <p:spPr bwMode="auto">
          <a:xfrm>
            <a:off x="304800" y="618332"/>
            <a:ext cx="85344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lnSpc>
                <a:spcPct val="90000"/>
              </a:lnSpc>
            </a:pPr>
            <a:r>
              <a:rPr lang="en-US" sz="3700" b="0" dirty="0">
                <a:latin typeface="Arial"/>
                <a:cs typeface="Arial"/>
              </a:rPr>
              <a:t>Q-Q Plot:  By Self-Identified Ethnicity</a:t>
            </a:r>
          </a:p>
        </p:txBody>
      </p:sp>
      <p:sp>
        <p:nvSpPr>
          <p:cNvPr id="10" name="Rectangle 9"/>
          <p:cNvSpPr/>
          <p:nvPr/>
        </p:nvSpPr>
        <p:spPr>
          <a:xfrm>
            <a:off x="533400" y="1533525"/>
            <a:ext cx="3886200" cy="523875"/>
          </a:xfrm>
          <a:prstGeom prst="rect">
            <a:avLst/>
          </a:prstGeom>
        </p:spPr>
        <p:txBody>
          <a:bodyPr>
            <a:spAutoFit/>
          </a:bodyPr>
          <a:lstStyle/>
          <a:p>
            <a:pPr algn="ctr" eaLnBrk="1" hangingPunct="1"/>
            <a:r>
              <a:rPr lang="en-US" sz="2800" b="0">
                <a:effectLst>
                  <a:outerShdw blurRad="38100" dist="38100" dir="2700000" algn="tl">
                    <a:srgbClr val="DDDDDD"/>
                  </a:outerShdw>
                </a:effectLst>
                <a:latin typeface="Arial"/>
                <a:cs typeface="Arial"/>
              </a:rPr>
              <a:t>Non-Hispanic: N=1,162</a:t>
            </a:r>
          </a:p>
        </p:txBody>
      </p:sp>
    </p:spTree>
    <p:extLst>
      <p:ext uri="{BB962C8B-B14F-4D97-AF65-F5344CB8AC3E}">
        <p14:creationId xmlns:p14="http://schemas.microsoft.com/office/powerpoint/2010/main" val="20260990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Footer Placeholder 1"/>
          <p:cNvSpPr>
            <a:spLocks noGrp="1"/>
          </p:cNvSpPr>
          <p:nvPr>
            <p:ph type="ftr" sz="quarter" idx="11"/>
          </p:nvPr>
        </p:nvSpPr>
        <p:spPr>
          <a:xfrm>
            <a:off x="6858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l"/>
            <a:endParaRPr lang="en-US" sz="1400">
              <a:latin typeface="Arial"/>
              <a:cs typeface="Arial"/>
            </a:endParaRPr>
          </a:p>
          <a:p>
            <a:pPr algn="l"/>
            <a:endParaRPr lang="en-US" sz="1400">
              <a:latin typeface="Arial"/>
              <a:cs typeface="Arial"/>
            </a:endParaRPr>
          </a:p>
          <a:p>
            <a:pPr algn="l"/>
            <a:endParaRPr lang="en-US" sz="1400" b="0" i="1">
              <a:latin typeface="Arial"/>
              <a:cs typeface="Arial"/>
            </a:endParaRPr>
          </a:p>
        </p:txBody>
      </p:sp>
      <p:pic>
        <p:nvPicPr>
          <p:cNvPr id="12390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538" y="1828800"/>
            <a:ext cx="4227512" cy="4754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90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6938" y="1828800"/>
            <a:ext cx="4200525"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5"/>
          <p:cNvSpPr>
            <a:spLocks/>
          </p:cNvSpPr>
          <p:nvPr/>
        </p:nvSpPr>
        <p:spPr bwMode="auto">
          <a:xfrm>
            <a:off x="4724400" y="1219200"/>
            <a:ext cx="4064000" cy="685800"/>
          </a:xfrm>
          <a:prstGeom prst="rect">
            <a:avLst/>
          </a:prstGeom>
          <a:noFill/>
          <a:ln w="9525">
            <a:noFill/>
            <a:miter lim="800000"/>
            <a:headEnd/>
            <a:tailEnd/>
          </a:ln>
          <a:effectLst/>
        </p:spPr>
        <p:txBody>
          <a:bodyPr anchor="ctr"/>
          <a:lstStyle/>
          <a:p>
            <a:pPr algn="ctr" eaLnBrk="1" hangingPunct="1"/>
            <a:r>
              <a:rPr lang="en-US" sz="2800" b="0">
                <a:effectLst>
                  <a:outerShdw blurRad="38100" dist="38100" dir="2700000" algn="tl">
                    <a:srgbClr val="DDDDDD"/>
                  </a:outerShdw>
                </a:effectLst>
                <a:latin typeface="Arial"/>
                <a:cs typeface="Arial"/>
              </a:rPr>
              <a:t>Hispanic: N=1,013</a:t>
            </a:r>
          </a:p>
        </p:txBody>
      </p:sp>
      <p:sp>
        <p:nvSpPr>
          <p:cNvPr id="3" name="Title 5"/>
          <p:cNvSpPr>
            <a:spLocks/>
          </p:cNvSpPr>
          <p:nvPr/>
        </p:nvSpPr>
        <p:spPr bwMode="auto">
          <a:xfrm>
            <a:off x="508000" y="1143000"/>
            <a:ext cx="3995738" cy="838200"/>
          </a:xfrm>
          <a:prstGeom prst="rect">
            <a:avLst/>
          </a:prstGeom>
          <a:noFill/>
          <a:ln w="9525">
            <a:noFill/>
            <a:miter lim="800000"/>
            <a:headEnd/>
            <a:tailEnd/>
          </a:ln>
          <a:effectLst/>
        </p:spPr>
        <p:txBody>
          <a:bodyPr anchor="ctr"/>
          <a:lstStyle/>
          <a:p>
            <a:pPr algn="ctr" eaLnBrk="1" hangingPunct="1"/>
            <a:r>
              <a:rPr lang="en-US" sz="2800" b="0">
                <a:effectLst>
                  <a:outerShdw blurRad="38100" dist="38100" dir="2700000" algn="tl">
                    <a:srgbClr val="DDDDDD"/>
                  </a:outerShdw>
                </a:effectLst>
                <a:latin typeface="Arial"/>
                <a:cs typeface="Arial"/>
              </a:rPr>
              <a:t>Non-Hispanic: N=1,162</a:t>
            </a:r>
          </a:p>
        </p:txBody>
      </p:sp>
      <p:sp>
        <p:nvSpPr>
          <p:cNvPr id="123911" name="Title 5"/>
          <p:cNvSpPr txBox="1">
            <a:spLocks/>
          </p:cNvSpPr>
          <p:nvPr/>
        </p:nvSpPr>
        <p:spPr bwMode="auto">
          <a:xfrm>
            <a:off x="304800" y="604690"/>
            <a:ext cx="85344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4400" b="0" dirty="0">
                <a:latin typeface="Arial"/>
                <a:cs typeface="Arial"/>
              </a:rPr>
              <a:t>Q-Q Plot:  Adjusted</a:t>
            </a:r>
          </a:p>
        </p:txBody>
      </p:sp>
      <p:sp>
        <p:nvSpPr>
          <p:cNvPr id="123912" name="TextBox 10"/>
          <p:cNvSpPr txBox="1">
            <a:spLocks noChangeArrowheads="1"/>
          </p:cNvSpPr>
          <p:nvPr/>
        </p:nvSpPr>
        <p:spPr bwMode="auto">
          <a:xfrm>
            <a:off x="5410200" y="2814638"/>
            <a:ext cx="130336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dirty="0">
                <a:latin typeface="Symbol" charset="2"/>
                <a:cs typeface="Symbol" charset="2"/>
              </a:rPr>
              <a:t>l</a:t>
            </a:r>
            <a:r>
              <a:rPr lang="en-US" dirty="0">
                <a:latin typeface="Arial"/>
                <a:cs typeface="Arial"/>
              </a:rPr>
              <a:t> = 1.05</a:t>
            </a:r>
          </a:p>
        </p:txBody>
      </p:sp>
      <p:sp>
        <p:nvSpPr>
          <p:cNvPr id="123913" name="TextBox 11"/>
          <p:cNvSpPr txBox="1">
            <a:spLocks noChangeArrowheads="1"/>
          </p:cNvSpPr>
          <p:nvPr/>
        </p:nvSpPr>
        <p:spPr bwMode="auto">
          <a:xfrm>
            <a:off x="1143000" y="2890838"/>
            <a:ext cx="130336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dirty="0">
                <a:latin typeface="Symbol" charset="2"/>
                <a:cs typeface="Symbol" charset="2"/>
              </a:rPr>
              <a:t>l</a:t>
            </a:r>
            <a:r>
              <a:rPr lang="en-US" dirty="0">
                <a:latin typeface="Arial"/>
                <a:cs typeface="Arial"/>
              </a:rPr>
              <a:t> = 1.02</a:t>
            </a:r>
          </a:p>
        </p:txBody>
      </p:sp>
    </p:spTree>
    <p:extLst>
      <p:ext uri="{BB962C8B-B14F-4D97-AF65-F5344CB8AC3E}">
        <p14:creationId xmlns:p14="http://schemas.microsoft.com/office/powerpoint/2010/main" val="2474972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Text Box 2"/>
          <p:cNvSpPr txBox="1">
            <a:spLocks noChangeArrowheads="1"/>
          </p:cNvSpPr>
          <p:nvPr/>
        </p:nvSpPr>
        <p:spPr bwMode="auto">
          <a:xfrm>
            <a:off x="626268" y="509111"/>
            <a:ext cx="8458200" cy="615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tabLst>
                <a:tab pos="574675" algn="l"/>
              </a:tabLst>
              <a:defRPr sz="2400">
                <a:solidFill>
                  <a:schemeClr val="tx1"/>
                </a:solidFill>
                <a:latin typeface="Times New Roman" panose="02020603050405020304" pitchFamily="18" charset="0"/>
              </a:defRPr>
            </a:lvl1pPr>
            <a:lvl2pPr>
              <a:tabLst>
                <a:tab pos="574675" algn="l"/>
              </a:tabLst>
              <a:defRPr sz="2400">
                <a:solidFill>
                  <a:schemeClr val="tx1"/>
                </a:solidFill>
                <a:latin typeface="Times New Roman" panose="02020603050405020304" pitchFamily="18" charset="0"/>
              </a:defRPr>
            </a:lvl2pPr>
            <a:lvl3pPr>
              <a:tabLst>
                <a:tab pos="574675" algn="l"/>
              </a:tabLst>
              <a:defRPr sz="2400">
                <a:solidFill>
                  <a:schemeClr val="tx1"/>
                </a:solidFill>
                <a:latin typeface="Times New Roman" panose="02020603050405020304" pitchFamily="18" charset="0"/>
              </a:defRPr>
            </a:lvl3pPr>
            <a:lvl4pPr>
              <a:tabLst>
                <a:tab pos="574675" algn="l"/>
              </a:tabLst>
              <a:defRPr sz="2400">
                <a:solidFill>
                  <a:schemeClr val="tx1"/>
                </a:solidFill>
                <a:latin typeface="Times New Roman" panose="02020603050405020304" pitchFamily="18" charset="0"/>
              </a:defRPr>
            </a:lvl4pPr>
            <a:lvl5pPr>
              <a:tabLst>
                <a:tab pos="574675"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9pPr>
          </a:lstStyle>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Requires blood samples obtained from potentially informative members of multiple case families.</a:t>
            </a:r>
          </a:p>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Extract DNA and measure genetic markers at known locations.</a:t>
            </a:r>
          </a:p>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Determine the general chromosomal location of disease susceptibility gene(s) by studying the co-segregation of markers and disease.</a:t>
            </a:r>
          </a:p>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Recombination allows one to identify the approximate chromosomal location of a disease gene as:</a:t>
            </a:r>
          </a:p>
          <a:p>
            <a:pPr marL="800100" lvl="1" indent="-342900">
              <a:spcBef>
                <a:spcPct val="50000"/>
              </a:spcBef>
              <a:buFont typeface="Arial" panose="020B0604020202020204" pitchFamily="34" charset="0"/>
              <a:buChar char="•"/>
            </a:pPr>
            <a:r>
              <a:rPr lang="en-US" altLang="en-US" sz="2000" dirty="0">
                <a:latin typeface="Contemporary Brush" panose="03080702040202020205" pitchFamily="66" charset="0"/>
              </a:rPr>
              <a:t>No linkage between genes on different chromosomes since they segregate independently.</a:t>
            </a:r>
          </a:p>
          <a:p>
            <a:pPr marL="800100" lvl="1" indent="-342900">
              <a:spcBef>
                <a:spcPct val="50000"/>
              </a:spcBef>
              <a:buFont typeface="Arial" panose="020B0604020202020204" pitchFamily="34" charset="0"/>
              <a:buChar char="•"/>
            </a:pPr>
            <a:r>
              <a:rPr lang="en-US" altLang="en-US" sz="2000" dirty="0">
                <a:latin typeface="Contemporary Brush" panose="03080702040202020205" pitchFamily="66" charset="0"/>
              </a:rPr>
              <a:t>The probability of recombination between two loci on the same chromosome increases with the physical distance between them. Eventually this reaches ½ - the same as for two chromosomes.</a:t>
            </a:r>
          </a:p>
          <a:p>
            <a:pPr marL="800100" lvl="1" indent="-342900">
              <a:spcBef>
                <a:spcPct val="50000"/>
              </a:spcBef>
              <a:buFont typeface="Arial" panose="020B0604020202020204" pitchFamily="34" charset="0"/>
              <a:buChar char="•"/>
            </a:pPr>
            <a:r>
              <a:rPr lang="en-US" altLang="en-US" sz="2000" dirty="0">
                <a:latin typeface="Contemporary Brush" panose="03080702040202020205" pitchFamily="66" charset="0"/>
              </a:rPr>
              <a:t>If a genetic maker appears to co-segregate with disease, it will have a low recombination fraction.</a:t>
            </a:r>
          </a:p>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Resolution is usually no more than a million base pairs.</a:t>
            </a:r>
          </a:p>
          <a:p>
            <a:pPr marL="342900" indent="-342900">
              <a:spcBef>
                <a:spcPct val="50000"/>
              </a:spcBef>
              <a:buFont typeface="Arial" panose="020B0604020202020204" pitchFamily="34" charset="0"/>
              <a:buChar char="•"/>
            </a:pPr>
            <a:endParaRPr lang="en-US" altLang="en-US" sz="2000" dirty="0">
              <a:latin typeface="Contemporary Brush" panose="03080702040202020205" pitchFamily="66" charset="0"/>
            </a:endParaRPr>
          </a:p>
        </p:txBody>
      </p:sp>
      <p:sp>
        <p:nvSpPr>
          <p:cNvPr id="6"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Linkage Analysis</a:t>
            </a:r>
          </a:p>
        </p:txBody>
      </p:sp>
    </p:spTree>
    <p:extLst>
      <p:ext uri="{BB962C8B-B14F-4D97-AF65-F5344CB8AC3E}">
        <p14:creationId xmlns:p14="http://schemas.microsoft.com/office/powerpoint/2010/main" val="1242712076"/>
      </p:ext>
    </p:extLst>
  </p:cSld>
  <p:clrMapOvr>
    <a:masterClrMapping/>
  </p:clrMapOvr>
  <p:transition>
    <p:pull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03"/>
            <a:ext cx="8229600" cy="601532"/>
          </a:xfrm>
        </p:spPr>
        <p:txBody>
          <a:bodyPr>
            <a:noAutofit/>
          </a:bodyPr>
          <a:lstStyle/>
          <a:p>
            <a:r>
              <a:rPr lang="en-US" sz="3600" dirty="0">
                <a:latin typeface="Arial"/>
                <a:cs typeface="Arial"/>
              </a:rPr>
              <a:t>Principal Components Analysis</a:t>
            </a:r>
          </a:p>
        </p:txBody>
      </p:sp>
      <p:pic>
        <p:nvPicPr>
          <p:cNvPr id="4" name="Picture 3"/>
          <p:cNvPicPr>
            <a:picLocks noChangeAspect="1"/>
          </p:cNvPicPr>
          <p:nvPr/>
        </p:nvPicPr>
        <p:blipFill>
          <a:blip r:embed="rId2"/>
          <a:stretch>
            <a:fillRect/>
          </a:stretch>
        </p:blipFill>
        <p:spPr>
          <a:xfrm>
            <a:off x="270934" y="1549399"/>
            <a:ext cx="8565630" cy="4157134"/>
          </a:xfrm>
          <a:prstGeom prst="rect">
            <a:avLst/>
          </a:prstGeom>
        </p:spPr>
      </p:pic>
    </p:spTree>
    <p:extLst>
      <p:ext uri="{BB962C8B-B14F-4D97-AF65-F5344CB8AC3E}">
        <p14:creationId xmlns:p14="http://schemas.microsoft.com/office/powerpoint/2010/main" val="328387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96A-CF4A-D44C-875C-9DD6B6AD3AC4}"/>
              </a:ext>
            </a:extLst>
          </p:cNvPr>
          <p:cNvSpPr>
            <a:spLocks noGrp="1"/>
          </p:cNvSpPr>
          <p:nvPr>
            <p:ph type="title"/>
          </p:nvPr>
        </p:nvSpPr>
        <p:spPr/>
        <p:txBody>
          <a:bodyPr/>
          <a:lstStyle/>
          <a:p>
            <a:r>
              <a:rPr lang="en-US" dirty="0"/>
              <a:t>Polygenic Risk Scores</a:t>
            </a:r>
          </a:p>
        </p:txBody>
      </p:sp>
      <p:sp>
        <p:nvSpPr>
          <p:cNvPr id="3" name="Text Placeholder 2">
            <a:extLst>
              <a:ext uri="{FF2B5EF4-FFF2-40B4-BE49-F238E27FC236}">
                <a16:creationId xmlns:a16="http://schemas.microsoft.com/office/drawing/2014/main" id="{4951C9FC-6324-AF4D-9F44-FCCADCEF58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5F483F-4BE9-4749-A983-71BD5550AD00}"/>
              </a:ext>
            </a:extLst>
          </p:cNvPr>
          <p:cNvSpPr>
            <a:spLocks noGrp="1"/>
          </p:cNvSpPr>
          <p:nvPr>
            <p:ph type="sldNum" sz="quarter" idx="12"/>
          </p:nvPr>
        </p:nvSpPr>
        <p:spPr/>
        <p:txBody>
          <a:bodyPr/>
          <a:lstStyle/>
          <a:p>
            <a:fld id="{F6F8042C-985E-034B-BB41-2A1F3109AE7A}" type="slidenum">
              <a:rPr lang="en-US" smtClean="0"/>
              <a:t>81</a:t>
            </a:fld>
            <a:endParaRPr lang="en-US"/>
          </a:p>
        </p:txBody>
      </p:sp>
    </p:spTree>
    <p:extLst>
      <p:ext uri="{BB962C8B-B14F-4D97-AF65-F5344CB8AC3E}">
        <p14:creationId xmlns:p14="http://schemas.microsoft.com/office/powerpoint/2010/main" val="40054605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060EB95-2386-264F-9239-D43F8FFC3870}"/>
              </a:ext>
            </a:extLst>
          </p:cNvPr>
          <p:cNvSpPr/>
          <p:nvPr/>
        </p:nvSpPr>
        <p:spPr>
          <a:xfrm>
            <a:off x="224724" y="909427"/>
            <a:ext cx="4617418" cy="63933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61187" tIns="30595" rIns="61187" bIns="30595" rtlCol="0" anchor="ctr"/>
          <a:lstStyle/>
          <a:p>
            <a:r>
              <a:rPr lang="en-US" sz="2300" b="1" dirty="0">
                <a:solidFill>
                  <a:schemeClr val="tx1"/>
                </a:solidFill>
                <a:latin typeface="Arial" panose="020B0604020202020204" pitchFamily="34" charset="0"/>
                <a:cs typeface="Arial" panose="020B0604020202020204" pitchFamily="34" charset="0"/>
              </a:rPr>
              <a:t>Genetic Risk Score (GRS):</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7938006-BBFB-004D-B48B-B9759924D8D3}"/>
                  </a:ext>
                </a:extLst>
              </p:cNvPr>
              <p:cNvSpPr/>
              <p:nvPr/>
            </p:nvSpPr>
            <p:spPr>
              <a:xfrm>
                <a:off x="683186" y="3233320"/>
                <a:ext cx="2833737" cy="7222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𝐺𝑅𝑆</m:t>
                          </m:r>
                        </m:e>
                        <m:sub>
                          <m:r>
                            <a:rPr lang="en-US" sz="2000" i="1">
                              <a:latin typeface="Cambria Math" panose="02040503050406030204" pitchFamily="18" charset="0"/>
                            </a:rPr>
                            <m:t>𝑖</m:t>
                          </m:r>
                        </m:sub>
                      </m:sSub>
                      <m:r>
                        <a:rPr lang="en-US" sz="2000" i="1">
                          <a:latin typeface="Cambria Math" panose="02040503050406030204" pitchFamily="18" charset="0"/>
                        </a:rPr>
                        <m:t>=</m:t>
                      </m:r>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𝑚</m:t>
                          </m:r>
                          <m:r>
                            <a:rPr lang="en-US" sz="2000" i="1">
                              <a:latin typeface="Cambria Math" panose="02040503050406030204" pitchFamily="18" charset="0"/>
                            </a:rPr>
                            <m:t>=1</m:t>
                          </m:r>
                        </m:sub>
                        <m:sup>
                          <m:r>
                            <a:rPr lang="en-US" sz="2000" i="1">
                              <a:latin typeface="Cambria Math" panose="02040503050406030204" pitchFamily="18" charset="0"/>
                            </a:rPr>
                            <m:t>𝑀</m:t>
                          </m:r>
                        </m:sup>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𝐺</m:t>
                              </m:r>
                            </m:e>
                            <m:sub>
                              <m:r>
                                <a:rPr lang="en-US" sz="2000" i="1">
                                  <a:latin typeface="Cambria Math" panose="02040503050406030204" pitchFamily="18" charset="0"/>
                                </a:rPr>
                                <m:t>𝑖𝑚</m:t>
                              </m:r>
                            </m:sub>
                          </m:sSub>
                        </m:e>
                      </m:nary>
                    </m:oMath>
                  </m:oMathPara>
                </a14:m>
                <a:endParaRPr lang="en-US" sz="2000" dirty="0">
                  <a:latin typeface="Arial" panose="020B0604020202020204" pitchFamily="34" charset="0"/>
                  <a:cs typeface="Arial" panose="020B0604020202020204" pitchFamily="34" charset="0"/>
                </a:endParaRPr>
              </a:p>
            </p:txBody>
          </p:sp>
        </mc:Choice>
        <mc:Fallback xmlns="">
          <p:sp>
            <p:nvSpPr>
              <p:cNvPr id="20" name="Rectangle 19">
                <a:extLst>
                  <a:ext uri="{FF2B5EF4-FFF2-40B4-BE49-F238E27FC236}">
                    <a16:creationId xmlns:a16="http://schemas.microsoft.com/office/drawing/2014/main" id="{B7938006-BBFB-004D-B48B-B9759924D8D3}"/>
                  </a:ext>
                </a:extLst>
              </p:cNvPr>
              <p:cNvSpPr>
                <a:spLocks noRot="1" noChangeAspect="1" noMove="1" noResize="1" noEditPoints="1" noAdjustHandles="1" noChangeArrowheads="1" noChangeShapeType="1" noTextEdit="1"/>
              </p:cNvSpPr>
              <p:nvPr/>
            </p:nvSpPr>
            <p:spPr>
              <a:xfrm>
                <a:off x="683186" y="3233320"/>
                <a:ext cx="2833737" cy="722249"/>
              </a:xfrm>
              <a:prstGeom prst="rect">
                <a:avLst/>
              </a:prstGeom>
              <a:blipFill>
                <a:blip r:embed="rId3"/>
                <a:stretch>
                  <a:fillRect t="-146552" b="-2155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3CE9A5D-418F-214D-A520-4288F1F7AA6D}"/>
              </a:ext>
            </a:extLst>
          </p:cNvPr>
          <p:cNvSpPr txBox="1"/>
          <p:nvPr/>
        </p:nvSpPr>
        <p:spPr>
          <a:xfrm>
            <a:off x="2151618" y="2293742"/>
            <a:ext cx="2339102" cy="584775"/>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Count of risk alleles for </a:t>
            </a:r>
          </a:p>
          <a:p>
            <a:r>
              <a:rPr lang="en-US" sz="1600" dirty="0">
                <a:latin typeface="Arial" panose="020B0604020202020204" pitchFamily="34" charset="0"/>
                <a:cs typeface="Arial" panose="020B0604020202020204" pitchFamily="34" charset="0"/>
              </a:rPr>
              <a:t>variant </a:t>
            </a:r>
            <a:r>
              <a:rPr lang="en-US" sz="1600" i="1" dirty="0">
                <a:latin typeface="Arial" panose="020B0604020202020204" pitchFamily="34" charset="0"/>
                <a:cs typeface="Arial" panose="020B0604020202020204" pitchFamily="34" charset="0"/>
              </a:rPr>
              <a:t>m</a:t>
            </a:r>
            <a:r>
              <a:rPr lang="en-US" sz="1600" dirty="0">
                <a:latin typeface="Arial" panose="020B0604020202020204" pitchFamily="34" charset="0"/>
                <a:cs typeface="Arial" panose="020B0604020202020204" pitchFamily="34" charset="0"/>
              </a:rPr>
              <a:t> for individual </a:t>
            </a:r>
            <a:r>
              <a:rPr lang="en-US" sz="1600" i="1" dirty="0" err="1">
                <a:latin typeface="Arial" panose="020B0604020202020204" pitchFamily="34" charset="0"/>
                <a:cs typeface="Arial" panose="020B0604020202020204" pitchFamily="34" charset="0"/>
              </a:rPr>
              <a:t>i</a:t>
            </a:r>
            <a:endParaRPr lang="en-US" sz="1600" i="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2D33E0D-17CA-5D43-9189-85DA64D6CA0A}"/>
              </a:ext>
            </a:extLst>
          </p:cNvPr>
          <p:cNvSpPr txBox="1"/>
          <p:nvPr/>
        </p:nvSpPr>
        <p:spPr>
          <a:xfrm>
            <a:off x="513221" y="1685003"/>
            <a:ext cx="3743811" cy="584775"/>
          </a:xfrm>
          <a:prstGeom prst="rect">
            <a:avLst/>
          </a:prstGeom>
          <a:noFill/>
        </p:spPr>
        <p:txBody>
          <a:bodyPr wrap="square" rtlCol="0">
            <a:spAutoFit/>
          </a:bodyPr>
          <a:lstStyle/>
          <a:p>
            <a:pPr algn="ctr"/>
            <a:r>
              <a:rPr lang="en-US" sz="1600" i="1" dirty="0">
                <a:latin typeface="Arial" panose="020B0604020202020204" pitchFamily="34" charset="0"/>
                <a:cs typeface="Arial" panose="020B0604020202020204" pitchFamily="34" charset="0"/>
              </a:rPr>
              <a:t>Weighted sum of # risk alleles carried by each participant</a:t>
            </a:r>
          </a:p>
        </p:txBody>
      </p:sp>
      <p:cxnSp>
        <p:nvCxnSpPr>
          <p:cNvPr id="18" name="Straight Arrow Connector 17">
            <a:extLst>
              <a:ext uri="{FF2B5EF4-FFF2-40B4-BE49-F238E27FC236}">
                <a16:creationId xmlns:a16="http://schemas.microsoft.com/office/drawing/2014/main" id="{896A5CF6-D37C-BE43-AFCD-2066DDFA72AE}"/>
              </a:ext>
            </a:extLst>
          </p:cNvPr>
          <p:cNvCxnSpPr>
            <a:cxnSpLocks/>
            <a:endCxn id="9" idx="2"/>
          </p:cNvCxnSpPr>
          <p:nvPr/>
        </p:nvCxnSpPr>
        <p:spPr>
          <a:xfrm flipV="1">
            <a:off x="3052691" y="2878517"/>
            <a:ext cx="268479" cy="60939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6" name="Group 5">
            <a:extLst>
              <a:ext uri="{FF2B5EF4-FFF2-40B4-BE49-F238E27FC236}">
                <a16:creationId xmlns:a16="http://schemas.microsoft.com/office/drawing/2014/main" id="{F795438D-D313-D04C-9451-38391181C34C}"/>
              </a:ext>
            </a:extLst>
          </p:cNvPr>
          <p:cNvGrpSpPr/>
          <p:nvPr/>
        </p:nvGrpSpPr>
        <p:grpSpPr>
          <a:xfrm>
            <a:off x="388743" y="3429000"/>
            <a:ext cx="2520713" cy="1271648"/>
            <a:chOff x="388742" y="2571750"/>
            <a:chExt cx="2520713" cy="1271648"/>
          </a:xfrm>
        </p:grpSpPr>
        <p:cxnSp>
          <p:nvCxnSpPr>
            <p:cNvPr id="26" name="Straight Arrow Connector 25">
              <a:extLst>
                <a:ext uri="{FF2B5EF4-FFF2-40B4-BE49-F238E27FC236}">
                  <a16:creationId xmlns:a16="http://schemas.microsoft.com/office/drawing/2014/main" id="{7CD7080B-00AF-5E49-AC96-8E9EF2714E13}"/>
                </a:ext>
              </a:extLst>
            </p:cNvPr>
            <p:cNvCxnSpPr>
              <a:cxnSpLocks/>
              <a:stCxn id="3" idx="2"/>
              <a:endCxn id="27" idx="0"/>
            </p:cNvCxnSpPr>
            <p:nvPr/>
          </p:nvCxnSpPr>
          <p:spPr>
            <a:xfrm flipH="1">
              <a:off x="1225611" y="2951872"/>
              <a:ext cx="1444054" cy="5529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BF59E7D1-E633-4D41-A4D6-C63E86890E0E}"/>
                </a:ext>
              </a:extLst>
            </p:cNvPr>
            <p:cNvSpPr txBox="1"/>
            <p:nvPr/>
          </p:nvSpPr>
          <p:spPr>
            <a:xfrm>
              <a:off x="388742" y="3504844"/>
              <a:ext cx="1673737" cy="338554"/>
            </a:xfrm>
            <a:prstGeom prst="rect">
              <a:avLst/>
            </a:prstGeom>
            <a:solidFill>
              <a:schemeClr val="accent5">
                <a:lumMod val="40000"/>
                <a:lumOff val="60000"/>
              </a:schemeClr>
            </a:solidFill>
          </p:spPr>
          <p:txBody>
            <a:bodyPr wrap="square" rtlCol="0">
              <a:spAutoFit/>
            </a:bodyPr>
            <a:lstStyle/>
            <a:p>
              <a:pPr algn="ctr"/>
              <a:r>
                <a:rPr lang="en-US" sz="1600" dirty="0">
                  <a:latin typeface="Arial" panose="020B0604020202020204" pitchFamily="34" charset="0"/>
                  <a:cs typeface="Arial" panose="020B0604020202020204" pitchFamily="34" charset="0"/>
                </a:rPr>
                <a:t>What weight? </a:t>
              </a:r>
            </a:p>
          </p:txBody>
        </p:sp>
        <p:sp>
          <p:nvSpPr>
            <p:cNvPr id="3" name="Rectangle 2">
              <a:extLst>
                <a:ext uri="{FF2B5EF4-FFF2-40B4-BE49-F238E27FC236}">
                  <a16:creationId xmlns:a16="http://schemas.microsoft.com/office/drawing/2014/main" id="{E59B128D-4CE5-2D47-9A6E-6D4A241495C6}"/>
                </a:ext>
              </a:extLst>
            </p:cNvPr>
            <p:cNvSpPr/>
            <p:nvPr/>
          </p:nvSpPr>
          <p:spPr>
            <a:xfrm>
              <a:off x="2429874" y="2571750"/>
              <a:ext cx="479581" cy="380122"/>
            </a:xfrm>
            <a:prstGeom prst="rect">
              <a:avLst/>
            </a:prstGeom>
            <a:solidFill>
              <a:schemeClr val="accent5">
                <a:lumMod val="40000"/>
                <a:lumOff val="60000"/>
                <a:alpha val="50086"/>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7" name="Group 6">
            <a:extLst>
              <a:ext uri="{FF2B5EF4-FFF2-40B4-BE49-F238E27FC236}">
                <a16:creationId xmlns:a16="http://schemas.microsoft.com/office/drawing/2014/main" id="{89D7FEC1-F9FA-E50D-7D71-2088E3A6FBBA}"/>
              </a:ext>
            </a:extLst>
          </p:cNvPr>
          <p:cNvGrpSpPr/>
          <p:nvPr/>
        </p:nvGrpSpPr>
        <p:grpSpPr>
          <a:xfrm>
            <a:off x="388743" y="1155699"/>
            <a:ext cx="8751775" cy="4378960"/>
            <a:chOff x="388743" y="193183"/>
            <a:chExt cx="8751775" cy="4378960"/>
          </a:xfrm>
        </p:grpSpPr>
        <p:grpSp>
          <p:nvGrpSpPr>
            <p:cNvPr id="4" name="Group 3">
              <a:extLst>
                <a:ext uri="{FF2B5EF4-FFF2-40B4-BE49-F238E27FC236}">
                  <a16:creationId xmlns:a16="http://schemas.microsoft.com/office/drawing/2014/main" id="{C4EC2CCC-1DED-A74E-ABB4-C98C8019DD29}"/>
                </a:ext>
              </a:extLst>
            </p:cNvPr>
            <p:cNvGrpSpPr/>
            <p:nvPr/>
          </p:nvGrpSpPr>
          <p:grpSpPr>
            <a:xfrm>
              <a:off x="4416118" y="193183"/>
              <a:ext cx="4724400" cy="4378960"/>
              <a:chOff x="4416118" y="193183"/>
              <a:chExt cx="4724400" cy="4378960"/>
            </a:xfrm>
          </p:grpSpPr>
          <p:pic>
            <p:nvPicPr>
              <p:cNvPr id="33" name="Picture 32">
                <a:extLst>
                  <a:ext uri="{FF2B5EF4-FFF2-40B4-BE49-F238E27FC236}">
                    <a16:creationId xmlns:a16="http://schemas.microsoft.com/office/drawing/2014/main" id="{28AA54F9-D67B-2E4D-AF48-7EEFDCE4ACF8}"/>
                  </a:ext>
                </a:extLst>
              </p:cNvPr>
              <p:cNvPicPr>
                <a:picLocks noChangeAspect="1"/>
              </p:cNvPicPr>
              <p:nvPr/>
            </p:nvPicPr>
            <p:blipFill rotWithShape="1">
              <a:blip r:embed="rId4">
                <a:extLst>
                  <a:ext uri="{28A0092B-C50C-407E-A947-70E740481C1C}">
                    <a14:useLocalDpi xmlns:a14="http://schemas.microsoft.com/office/drawing/2010/main"/>
                  </a:ext>
                </a:extLst>
              </a:blip>
              <a:srcRect t="10051" r="4615" b="1539"/>
              <a:stretch/>
            </p:blipFill>
            <p:spPr>
              <a:xfrm>
                <a:off x="4416118" y="193183"/>
                <a:ext cx="4724400" cy="4378960"/>
              </a:xfrm>
              <a:prstGeom prst="rect">
                <a:avLst/>
              </a:prstGeom>
            </p:spPr>
          </p:pic>
          <p:grpSp>
            <p:nvGrpSpPr>
              <p:cNvPr id="34" name="Group 33">
                <a:extLst>
                  <a:ext uri="{FF2B5EF4-FFF2-40B4-BE49-F238E27FC236}">
                    <a16:creationId xmlns:a16="http://schemas.microsoft.com/office/drawing/2014/main" id="{586313B4-3A10-7347-B926-D0BDCC2AF55F}"/>
                  </a:ext>
                </a:extLst>
              </p:cNvPr>
              <p:cNvGrpSpPr/>
              <p:nvPr/>
            </p:nvGrpSpPr>
            <p:grpSpPr>
              <a:xfrm>
                <a:off x="5625158" y="559435"/>
                <a:ext cx="2658889" cy="3463973"/>
                <a:chOff x="1205558" y="1778000"/>
                <a:chExt cx="2658889" cy="3463973"/>
              </a:xfrm>
            </p:grpSpPr>
            <p:cxnSp>
              <p:nvCxnSpPr>
                <p:cNvPr id="35" name="Straight Connector 34">
                  <a:extLst>
                    <a:ext uri="{FF2B5EF4-FFF2-40B4-BE49-F238E27FC236}">
                      <a16:creationId xmlns:a16="http://schemas.microsoft.com/office/drawing/2014/main" id="{1E0C4327-B3CA-0F42-9D98-369D4ECFD805}"/>
                    </a:ext>
                  </a:extLst>
                </p:cNvPr>
                <p:cNvCxnSpPr>
                  <a:cxnSpLocks/>
                </p:cNvCxnSpPr>
                <p:nvPr/>
              </p:nvCxnSpPr>
              <p:spPr>
                <a:xfrm flipV="1">
                  <a:off x="3037840" y="4419600"/>
                  <a:ext cx="0" cy="741680"/>
                </a:xfrm>
                <a:prstGeom prst="line">
                  <a:avLst/>
                </a:prstGeom>
                <a:ln w="12700">
                  <a:solidFill>
                    <a:srgbClr val="A2312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EF2D0E-3650-1241-ACB9-ED789D1FDF35}"/>
                    </a:ext>
                  </a:extLst>
                </p:cNvPr>
                <p:cNvCxnSpPr>
                  <a:cxnSpLocks/>
                </p:cNvCxnSpPr>
                <p:nvPr/>
              </p:nvCxnSpPr>
              <p:spPr>
                <a:xfrm flipV="1">
                  <a:off x="2834640" y="3576320"/>
                  <a:ext cx="0" cy="1574800"/>
                </a:xfrm>
                <a:prstGeom prst="line">
                  <a:avLst/>
                </a:prstGeom>
                <a:ln w="12700">
                  <a:solidFill>
                    <a:srgbClr val="A2312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1A4DF23-17E1-A84E-9264-ED1C0D73C047}"/>
                    </a:ext>
                  </a:extLst>
                </p:cNvPr>
                <p:cNvCxnSpPr>
                  <a:cxnSpLocks/>
                </p:cNvCxnSpPr>
                <p:nvPr/>
              </p:nvCxnSpPr>
              <p:spPr>
                <a:xfrm flipV="1">
                  <a:off x="2387600" y="1778000"/>
                  <a:ext cx="0" cy="3373120"/>
                </a:xfrm>
                <a:prstGeom prst="line">
                  <a:avLst/>
                </a:prstGeom>
                <a:ln w="12700">
                  <a:solidFill>
                    <a:srgbClr val="A2312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610B6D0-9746-2849-8675-79267AA1476F}"/>
                    </a:ext>
                  </a:extLst>
                </p:cNvPr>
                <p:cNvCxnSpPr>
                  <a:cxnSpLocks/>
                </p:cNvCxnSpPr>
                <p:nvPr/>
              </p:nvCxnSpPr>
              <p:spPr>
                <a:xfrm flipV="1">
                  <a:off x="2509520" y="1910080"/>
                  <a:ext cx="0" cy="3241040"/>
                </a:xfrm>
                <a:prstGeom prst="line">
                  <a:avLst/>
                </a:prstGeom>
                <a:ln w="12700">
                  <a:solidFill>
                    <a:srgbClr val="A2312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E00160-3389-804C-B7D0-E8C6CE5726C1}"/>
                    </a:ext>
                  </a:extLst>
                </p:cNvPr>
                <p:cNvCxnSpPr>
                  <a:cxnSpLocks/>
                </p:cNvCxnSpPr>
                <p:nvPr/>
              </p:nvCxnSpPr>
              <p:spPr>
                <a:xfrm flipV="1">
                  <a:off x="2661920" y="2529840"/>
                  <a:ext cx="0" cy="2621280"/>
                </a:xfrm>
                <a:prstGeom prst="line">
                  <a:avLst/>
                </a:prstGeom>
                <a:ln w="12700">
                  <a:solidFill>
                    <a:srgbClr val="A2312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01B2D05-709B-7948-A1E7-41FEC7D94F30}"/>
                    </a:ext>
                  </a:extLst>
                </p:cNvPr>
                <p:cNvCxnSpPr>
                  <a:cxnSpLocks/>
                </p:cNvCxnSpPr>
                <p:nvPr/>
              </p:nvCxnSpPr>
              <p:spPr>
                <a:xfrm flipV="1">
                  <a:off x="1757680" y="4419600"/>
                  <a:ext cx="0" cy="741680"/>
                </a:xfrm>
                <a:prstGeom prst="line">
                  <a:avLst/>
                </a:prstGeom>
                <a:ln w="12700">
                  <a:solidFill>
                    <a:srgbClr val="A2312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1FFACDB-0481-5B4D-B835-2DA8D7C0435B}"/>
                    </a:ext>
                  </a:extLst>
                </p:cNvPr>
                <p:cNvCxnSpPr>
                  <a:cxnSpLocks/>
                </p:cNvCxnSpPr>
                <p:nvPr/>
              </p:nvCxnSpPr>
              <p:spPr>
                <a:xfrm flipV="1">
                  <a:off x="1950720" y="3576320"/>
                  <a:ext cx="0" cy="1574800"/>
                </a:xfrm>
                <a:prstGeom prst="line">
                  <a:avLst/>
                </a:prstGeom>
                <a:ln w="12700">
                  <a:solidFill>
                    <a:srgbClr val="A2312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6EB39DB-E0E2-0542-8419-2BC20E91D07A}"/>
                    </a:ext>
                  </a:extLst>
                </p:cNvPr>
                <p:cNvCxnSpPr>
                  <a:cxnSpLocks/>
                </p:cNvCxnSpPr>
                <p:nvPr/>
              </p:nvCxnSpPr>
              <p:spPr>
                <a:xfrm flipV="1">
                  <a:off x="2123440" y="2529840"/>
                  <a:ext cx="0" cy="2621280"/>
                </a:xfrm>
                <a:prstGeom prst="line">
                  <a:avLst/>
                </a:prstGeom>
                <a:ln w="12700">
                  <a:solidFill>
                    <a:srgbClr val="A2312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FEC502-7C49-114E-A405-F2E30F3BD0A4}"/>
                    </a:ext>
                  </a:extLst>
                </p:cNvPr>
                <p:cNvCxnSpPr>
                  <a:cxnSpLocks/>
                </p:cNvCxnSpPr>
                <p:nvPr/>
              </p:nvCxnSpPr>
              <p:spPr>
                <a:xfrm flipV="1">
                  <a:off x="2275840" y="1910080"/>
                  <a:ext cx="0" cy="3241040"/>
                </a:xfrm>
                <a:prstGeom prst="line">
                  <a:avLst/>
                </a:prstGeom>
                <a:ln w="12700">
                  <a:solidFill>
                    <a:srgbClr val="A23124"/>
                  </a:solidFill>
                </a:ln>
              </p:spPr>
              <p:style>
                <a:lnRef idx="1">
                  <a:schemeClr val="accent1"/>
                </a:lnRef>
                <a:fillRef idx="0">
                  <a:schemeClr val="accent1"/>
                </a:fillRef>
                <a:effectRef idx="0">
                  <a:schemeClr val="accent1"/>
                </a:effectRef>
                <a:fontRef idx="minor">
                  <a:schemeClr val="tx1"/>
                </a:fontRef>
              </p:style>
            </p:cxnSp>
            <p:sp>
              <p:nvSpPr>
                <p:cNvPr id="47" name="Freeform 46">
                  <a:extLst>
                    <a:ext uri="{FF2B5EF4-FFF2-40B4-BE49-F238E27FC236}">
                      <a16:creationId xmlns:a16="http://schemas.microsoft.com/office/drawing/2014/main" id="{673DF92E-DE4D-C44B-A7FD-0569E4814645}"/>
                    </a:ext>
                  </a:extLst>
                </p:cNvPr>
                <p:cNvSpPr/>
                <p:nvPr/>
              </p:nvSpPr>
              <p:spPr>
                <a:xfrm>
                  <a:off x="2275840" y="1778000"/>
                  <a:ext cx="243840" cy="3362960"/>
                </a:xfrm>
                <a:custGeom>
                  <a:avLst/>
                  <a:gdLst>
                    <a:gd name="connsiteX0" fmla="*/ 10160 w 243840"/>
                    <a:gd name="connsiteY0" fmla="*/ 3362960 h 3362960"/>
                    <a:gd name="connsiteX1" fmla="*/ 243840 w 243840"/>
                    <a:gd name="connsiteY1" fmla="*/ 3362960 h 3362960"/>
                    <a:gd name="connsiteX2" fmla="*/ 233680 w 243840"/>
                    <a:gd name="connsiteY2" fmla="*/ 142240 h 3362960"/>
                    <a:gd name="connsiteX3" fmla="*/ 233680 w 243840"/>
                    <a:gd name="connsiteY3" fmla="*/ 142240 h 3362960"/>
                    <a:gd name="connsiteX4" fmla="*/ 172720 w 243840"/>
                    <a:gd name="connsiteY4" fmla="*/ 30480 h 3362960"/>
                    <a:gd name="connsiteX5" fmla="*/ 132080 w 243840"/>
                    <a:gd name="connsiteY5" fmla="*/ 0 h 3362960"/>
                    <a:gd name="connsiteX6" fmla="*/ 71120 w 243840"/>
                    <a:gd name="connsiteY6" fmla="*/ 40640 h 3362960"/>
                    <a:gd name="connsiteX7" fmla="*/ 40640 w 243840"/>
                    <a:gd name="connsiteY7" fmla="*/ 81280 h 3362960"/>
                    <a:gd name="connsiteX8" fmla="*/ 20320 w 243840"/>
                    <a:gd name="connsiteY8" fmla="*/ 111760 h 3362960"/>
                    <a:gd name="connsiteX9" fmla="*/ 0 w 243840"/>
                    <a:gd name="connsiteY9" fmla="*/ 152400 h 3362960"/>
                    <a:gd name="connsiteX10" fmla="*/ 10160 w 243840"/>
                    <a:gd name="connsiteY10" fmla="*/ 3362960 h 336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840" h="3362960">
                      <a:moveTo>
                        <a:pt x="10160" y="3362960"/>
                      </a:moveTo>
                      <a:lnTo>
                        <a:pt x="243840" y="3362960"/>
                      </a:lnTo>
                      <a:cubicBezTo>
                        <a:pt x="240453" y="2289387"/>
                        <a:pt x="237067" y="1215813"/>
                        <a:pt x="233680" y="142240"/>
                      </a:cubicBezTo>
                      <a:lnTo>
                        <a:pt x="233680" y="142240"/>
                      </a:lnTo>
                      <a:lnTo>
                        <a:pt x="172720" y="30480"/>
                      </a:lnTo>
                      <a:lnTo>
                        <a:pt x="132080" y="0"/>
                      </a:lnTo>
                      <a:lnTo>
                        <a:pt x="71120" y="40640"/>
                      </a:lnTo>
                      <a:lnTo>
                        <a:pt x="40640" y="81280"/>
                      </a:lnTo>
                      <a:lnTo>
                        <a:pt x="20320" y="111760"/>
                      </a:lnTo>
                      <a:lnTo>
                        <a:pt x="0" y="152400"/>
                      </a:lnTo>
                      <a:cubicBezTo>
                        <a:pt x="3387" y="1222587"/>
                        <a:pt x="6773" y="2292773"/>
                        <a:pt x="10160" y="3362960"/>
                      </a:cubicBezTo>
                      <a:close/>
                    </a:path>
                  </a:pathLst>
                </a:custGeom>
                <a:solidFill>
                  <a:srgbClr val="A23124">
                    <a:alpha val="24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AD2CD785-F95E-B44E-B5EB-42C9FF6EF576}"/>
                    </a:ext>
                  </a:extLst>
                </p:cNvPr>
                <p:cNvSpPr txBox="1"/>
                <p:nvPr/>
              </p:nvSpPr>
              <p:spPr>
                <a:xfrm>
                  <a:off x="2089478" y="4934196"/>
                  <a:ext cx="801823" cy="307777"/>
                </a:xfrm>
                <a:prstGeom prst="rect">
                  <a:avLst/>
                </a:prstGeom>
                <a:noFill/>
              </p:spPr>
              <p:txBody>
                <a:bodyPr wrap="none" rtlCol="0">
                  <a:spAutoFit/>
                </a:bodyPr>
                <a:lstStyle/>
                <a:p>
                  <a:r>
                    <a:rPr lang="en-US" sz="1400" b="1" dirty="0">
                      <a:solidFill>
                        <a:srgbClr val="A23124"/>
                      </a:solidFill>
                      <a:latin typeface="Arial" panose="020B0604020202020204" pitchFamily="34" charset="0"/>
                      <a:cs typeface="Arial" panose="020B0604020202020204" pitchFamily="34" charset="0"/>
                    </a:rPr>
                    <a:t>25-75%</a:t>
                  </a:r>
                </a:p>
              </p:txBody>
            </p:sp>
            <p:sp>
              <p:nvSpPr>
                <p:cNvPr id="49" name="TextBox 48">
                  <a:extLst>
                    <a:ext uri="{FF2B5EF4-FFF2-40B4-BE49-F238E27FC236}">
                      <a16:creationId xmlns:a16="http://schemas.microsoft.com/office/drawing/2014/main" id="{C32A76A8-E2A7-FD48-86CA-5D80B855899E}"/>
                    </a:ext>
                  </a:extLst>
                </p:cNvPr>
                <p:cNvSpPr txBox="1"/>
                <p:nvPr/>
              </p:nvSpPr>
              <p:spPr>
                <a:xfrm>
                  <a:off x="2963238" y="4934196"/>
                  <a:ext cx="901209" cy="307777"/>
                </a:xfrm>
                <a:prstGeom prst="rect">
                  <a:avLst/>
                </a:prstGeom>
                <a:noFill/>
              </p:spPr>
              <p:txBody>
                <a:bodyPr wrap="none" rtlCol="0">
                  <a:spAutoFit/>
                </a:bodyPr>
                <a:lstStyle/>
                <a:p>
                  <a:r>
                    <a:rPr lang="en-US" sz="1400" b="1" dirty="0">
                      <a:solidFill>
                        <a:srgbClr val="A23124"/>
                      </a:solidFill>
                      <a:latin typeface="Arial" panose="020B0604020202020204" pitchFamily="34" charset="0"/>
                      <a:cs typeface="Arial" panose="020B0604020202020204" pitchFamily="34" charset="0"/>
                    </a:rPr>
                    <a:t>90-100%</a:t>
                  </a:r>
                </a:p>
              </p:txBody>
            </p:sp>
            <p:sp>
              <p:nvSpPr>
                <p:cNvPr id="50" name="TextBox 49">
                  <a:extLst>
                    <a:ext uri="{FF2B5EF4-FFF2-40B4-BE49-F238E27FC236}">
                      <a16:creationId xmlns:a16="http://schemas.microsoft.com/office/drawing/2014/main" id="{7E357CED-76D1-9C49-B94E-94353CE9445F}"/>
                    </a:ext>
                  </a:extLst>
                </p:cNvPr>
                <p:cNvSpPr txBox="1"/>
                <p:nvPr/>
              </p:nvSpPr>
              <p:spPr>
                <a:xfrm>
                  <a:off x="1205558" y="4934196"/>
                  <a:ext cx="702436" cy="307777"/>
                </a:xfrm>
                <a:prstGeom prst="rect">
                  <a:avLst/>
                </a:prstGeom>
                <a:noFill/>
              </p:spPr>
              <p:txBody>
                <a:bodyPr wrap="none" rtlCol="0">
                  <a:spAutoFit/>
                </a:bodyPr>
                <a:lstStyle/>
                <a:p>
                  <a:r>
                    <a:rPr lang="en-US" sz="1400" b="1" dirty="0">
                      <a:solidFill>
                        <a:srgbClr val="A23124"/>
                      </a:solidFill>
                      <a:latin typeface="Arial" panose="020B0604020202020204" pitchFamily="34" charset="0"/>
                      <a:cs typeface="Arial" panose="020B0604020202020204" pitchFamily="34" charset="0"/>
                    </a:rPr>
                    <a:t>0-10%</a:t>
                  </a:r>
                </a:p>
              </p:txBody>
            </p:sp>
          </p:grpSp>
          <p:sp>
            <p:nvSpPr>
              <p:cNvPr id="2" name="TextBox 1">
                <a:extLst>
                  <a:ext uri="{FF2B5EF4-FFF2-40B4-BE49-F238E27FC236}">
                    <a16:creationId xmlns:a16="http://schemas.microsoft.com/office/drawing/2014/main" id="{83397303-1BB1-D948-ACD5-F9CBC73AB669}"/>
                  </a:ext>
                </a:extLst>
              </p:cNvPr>
              <p:cNvSpPr txBox="1"/>
              <p:nvPr/>
            </p:nvSpPr>
            <p:spPr>
              <a:xfrm>
                <a:off x="6778661" y="4182068"/>
                <a:ext cx="635173" cy="307777"/>
              </a:xfrm>
              <a:prstGeom prst="rect">
                <a:avLst/>
              </a:prstGeom>
              <a:solidFill>
                <a:schemeClr val="bg1"/>
              </a:solidFill>
            </p:spPr>
            <p:txBody>
              <a:bodyPr wrap="square" rtlCol="0">
                <a:spAutoFit/>
              </a:bodyPr>
              <a:lstStyle/>
              <a:p>
                <a:r>
                  <a:rPr lang="en-US" sz="1400" dirty="0">
                    <a:latin typeface="Arial" panose="020B0604020202020204" pitchFamily="34" charset="0"/>
                    <a:cs typeface="Arial" panose="020B0604020202020204" pitchFamily="34" charset="0"/>
                  </a:rPr>
                  <a:t>GRS</a:t>
                </a:r>
              </a:p>
            </p:txBody>
          </p:sp>
        </p:grpSp>
        <p:sp>
          <p:nvSpPr>
            <p:cNvPr id="28" name="TextBox 27">
              <a:extLst>
                <a:ext uri="{FF2B5EF4-FFF2-40B4-BE49-F238E27FC236}">
                  <a16:creationId xmlns:a16="http://schemas.microsoft.com/office/drawing/2014/main" id="{9185402E-EBFC-5D46-8B06-695A3E427E3F}"/>
                </a:ext>
              </a:extLst>
            </p:cNvPr>
            <p:cNvSpPr txBox="1"/>
            <p:nvPr/>
          </p:nvSpPr>
          <p:spPr>
            <a:xfrm>
              <a:off x="388743" y="3997403"/>
              <a:ext cx="3849374" cy="338554"/>
            </a:xfrm>
            <a:prstGeom prst="rect">
              <a:avLst/>
            </a:prstGeom>
            <a:solidFill>
              <a:schemeClr val="accent3">
                <a:lumMod val="60000"/>
                <a:lumOff val="40000"/>
              </a:schemeClr>
            </a:solidFill>
          </p:spPr>
          <p:txBody>
            <a:bodyPr wrap="square" rtlCol="0">
              <a:spAutoFit/>
            </a:bodyPr>
            <a:lstStyle/>
            <a:p>
              <a:pPr algn="ctr"/>
              <a:r>
                <a:rPr lang="en-US" sz="1600" dirty="0">
                  <a:latin typeface="Arial" panose="020B0604020202020204" pitchFamily="34" charset="0"/>
                  <a:cs typeface="Arial" panose="020B0604020202020204" pitchFamily="34" charset="0"/>
                </a:rPr>
                <a:t>How to evaluate?</a:t>
              </a:r>
            </a:p>
          </p:txBody>
        </p:sp>
      </p:grpSp>
      <p:grpSp>
        <p:nvGrpSpPr>
          <p:cNvPr id="5" name="Group 4">
            <a:extLst>
              <a:ext uri="{FF2B5EF4-FFF2-40B4-BE49-F238E27FC236}">
                <a16:creationId xmlns:a16="http://schemas.microsoft.com/office/drawing/2014/main" id="{BEAD3FCA-11CF-E543-BE24-DF1E7E231512}"/>
              </a:ext>
            </a:extLst>
          </p:cNvPr>
          <p:cNvGrpSpPr/>
          <p:nvPr/>
        </p:nvGrpSpPr>
        <p:grpSpPr>
          <a:xfrm>
            <a:off x="133519" y="2946207"/>
            <a:ext cx="2286196" cy="600735"/>
            <a:chOff x="133519" y="2088956"/>
            <a:chExt cx="2286196" cy="600735"/>
          </a:xfrm>
        </p:grpSpPr>
        <p:sp>
          <p:nvSpPr>
            <p:cNvPr id="29" name="TextBox 28">
              <a:extLst>
                <a:ext uri="{FF2B5EF4-FFF2-40B4-BE49-F238E27FC236}">
                  <a16:creationId xmlns:a16="http://schemas.microsoft.com/office/drawing/2014/main" id="{14F734FE-9603-0745-9381-FC7B3F3CEF38}"/>
                </a:ext>
              </a:extLst>
            </p:cNvPr>
            <p:cNvSpPr txBox="1"/>
            <p:nvPr/>
          </p:nvSpPr>
          <p:spPr>
            <a:xfrm>
              <a:off x="133519" y="2088956"/>
              <a:ext cx="1517602" cy="338554"/>
            </a:xfrm>
            <a:prstGeom prst="rect">
              <a:avLst/>
            </a:prstGeom>
            <a:solidFill>
              <a:schemeClr val="accent6">
                <a:lumMod val="40000"/>
                <a:lumOff val="60000"/>
              </a:schemeClr>
            </a:solidFill>
          </p:spPr>
          <p:txBody>
            <a:bodyPr wrap="square" rtlCol="0">
              <a:spAutoFit/>
            </a:bodyPr>
            <a:lstStyle/>
            <a:p>
              <a:pPr algn="ctr"/>
              <a:r>
                <a:rPr lang="en-US" sz="1600" dirty="0">
                  <a:latin typeface="Arial" panose="020B0604020202020204" pitchFamily="34" charset="0"/>
                  <a:cs typeface="Arial" panose="020B0604020202020204" pitchFamily="34" charset="0"/>
                </a:rPr>
                <a:t>What SNPs? </a:t>
              </a:r>
            </a:p>
          </p:txBody>
        </p:sp>
        <p:sp>
          <p:nvSpPr>
            <p:cNvPr id="30" name="Rectangle 29">
              <a:extLst>
                <a:ext uri="{FF2B5EF4-FFF2-40B4-BE49-F238E27FC236}">
                  <a16:creationId xmlns:a16="http://schemas.microsoft.com/office/drawing/2014/main" id="{10AAD40B-827B-C04F-946C-9FDF64DD4F58}"/>
                </a:ext>
              </a:extLst>
            </p:cNvPr>
            <p:cNvSpPr/>
            <p:nvPr/>
          </p:nvSpPr>
          <p:spPr>
            <a:xfrm>
              <a:off x="1940134" y="2309569"/>
              <a:ext cx="479581" cy="380122"/>
            </a:xfrm>
            <a:prstGeom prst="rect">
              <a:avLst/>
            </a:prstGeom>
            <a:solidFill>
              <a:schemeClr val="accent6">
                <a:lumMod val="40000"/>
                <a:lumOff val="60000"/>
                <a:alpha val="50086"/>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D798CB57-C3F5-444C-AF27-54C36F58FCA4}"/>
                </a:ext>
              </a:extLst>
            </p:cNvPr>
            <p:cNvCxnSpPr>
              <a:cxnSpLocks/>
              <a:stCxn id="30" idx="0"/>
              <a:endCxn id="29" idx="3"/>
            </p:cNvCxnSpPr>
            <p:nvPr/>
          </p:nvCxnSpPr>
          <p:spPr>
            <a:xfrm flipH="1" flipV="1">
              <a:off x="1651121" y="2258233"/>
              <a:ext cx="528804" cy="5133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cxnSp>
        <p:nvCxnSpPr>
          <p:cNvPr id="32" name="Straight Connector 31">
            <a:extLst>
              <a:ext uri="{FF2B5EF4-FFF2-40B4-BE49-F238E27FC236}">
                <a16:creationId xmlns:a16="http://schemas.microsoft.com/office/drawing/2014/main" id="{4E87E90F-8F48-EC4B-9BF5-70C573D52F2E}"/>
              </a:ext>
            </a:extLst>
          </p:cNvPr>
          <p:cNvCxnSpPr>
            <a:cxnSpLocks/>
          </p:cNvCxnSpPr>
          <p:nvPr/>
        </p:nvCxnSpPr>
        <p:spPr>
          <a:xfrm>
            <a:off x="0" y="1505718"/>
            <a:ext cx="313065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EA0AB622-AECB-64F3-71A1-66886DB0824F}"/>
              </a:ext>
            </a:extLst>
          </p:cNvPr>
          <p:cNvSpPr>
            <a:spLocks noGrp="1"/>
          </p:cNvSpPr>
          <p:nvPr>
            <p:ph type="title"/>
          </p:nvPr>
        </p:nvSpPr>
        <p:spPr>
          <a:xfrm>
            <a:off x="628649" y="-129105"/>
            <a:ext cx="8290615" cy="1325563"/>
          </a:xfrm>
        </p:spPr>
        <p:txBody>
          <a:bodyPr/>
          <a:lstStyle/>
          <a:p>
            <a:r>
              <a:rPr lang="en-US" dirty="0"/>
              <a:t>Polygenic (Genetic) Risk Prediction</a:t>
            </a:r>
          </a:p>
        </p:txBody>
      </p:sp>
    </p:spTree>
    <p:extLst>
      <p:ext uri="{BB962C8B-B14F-4D97-AF65-F5344CB8AC3E}">
        <p14:creationId xmlns:p14="http://schemas.microsoft.com/office/powerpoint/2010/main" val="395782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819D6-60F6-6B49-8099-8053D2489AE1}"/>
              </a:ext>
            </a:extLst>
          </p:cNvPr>
          <p:cNvSpPr>
            <a:spLocks noGrp="1"/>
          </p:cNvSpPr>
          <p:nvPr>
            <p:ph type="title"/>
          </p:nvPr>
        </p:nvSpPr>
        <p:spPr/>
        <p:txBody>
          <a:bodyPr/>
          <a:lstStyle/>
          <a:p>
            <a:r>
              <a:rPr lang="en-US" dirty="0"/>
              <a:t>PRS Catalog</a:t>
            </a:r>
          </a:p>
        </p:txBody>
      </p:sp>
      <p:pic>
        <p:nvPicPr>
          <p:cNvPr id="4" name="Picture 3">
            <a:extLst>
              <a:ext uri="{FF2B5EF4-FFF2-40B4-BE49-F238E27FC236}">
                <a16:creationId xmlns:a16="http://schemas.microsoft.com/office/drawing/2014/main" id="{134E9637-75A0-5540-A6A4-1E5C113B5110}"/>
              </a:ext>
            </a:extLst>
          </p:cNvPr>
          <p:cNvPicPr>
            <a:picLocks noChangeAspect="1"/>
          </p:cNvPicPr>
          <p:nvPr/>
        </p:nvPicPr>
        <p:blipFill>
          <a:blip r:embed="rId2"/>
          <a:stretch>
            <a:fillRect/>
          </a:stretch>
        </p:blipFill>
        <p:spPr>
          <a:xfrm>
            <a:off x="939521" y="1889300"/>
            <a:ext cx="7264958" cy="2728066"/>
          </a:xfrm>
          <a:prstGeom prst="rect">
            <a:avLst/>
          </a:prstGeom>
        </p:spPr>
      </p:pic>
      <p:sp>
        <p:nvSpPr>
          <p:cNvPr id="5" name="Rectangle 4">
            <a:extLst>
              <a:ext uri="{FF2B5EF4-FFF2-40B4-BE49-F238E27FC236}">
                <a16:creationId xmlns:a16="http://schemas.microsoft.com/office/drawing/2014/main" id="{BE9477D6-2021-F849-8F13-72A3E3F2AAC9}"/>
              </a:ext>
            </a:extLst>
          </p:cNvPr>
          <p:cNvSpPr/>
          <p:nvPr/>
        </p:nvSpPr>
        <p:spPr>
          <a:xfrm>
            <a:off x="7424497" y="5660722"/>
            <a:ext cx="1664045" cy="307777"/>
          </a:xfrm>
          <a:prstGeom prst="rect">
            <a:avLst/>
          </a:prstGeom>
        </p:spPr>
        <p:txBody>
          <a:bodyPr wrap="none">
            <a:spAutoFit/>
          </a:bodyPr>
          <a:lstStyle/>
          <a:p>
            <a:r>
              <a:rPr lang="en-US" altLang="en-US" sz="1400" dirty="0" err="1"/>
              <a:t>www.pgscatalog.org</a:t>
            </a:r>
            <a:endParaRPr lang="en-US" sz="1400" dirty="0"/>
          </a:p>
        </p:txBody>
      </p:sp>
      <p:pic>
        <p:nvPicPr>
          <p:cNvPr id="6" name="Picture 5">
            <a:extLst>
              <a:ext uri="{FF2B5EF4-FFF2-40B4-BE49-F238E27FC236}">
                <a16:creationId xmlns:a16="http://schemas.microsoft.com/office/drawing/2014/main" id="{7887829D-D24C-09EE-A096-C3B1B66F2124}"/>
              </a:ext>
            </a:extLst>
          </p:cNvPr>
          <p:cNvPicPr>
            <a:picLocks noChangeAspect="1"/>
          </p:cNvPicPr>
          <p:nvPr/>
        </p:nvPicPr>
        <p:blipFill>
          <a:blip r:embed="rId3"/>
          <a:stretch>
            <a:fillRect/>
          </a:stretch>
        </p:blipFill>
        <p:spPr>
          <a:xfrm>
            <a:off x="123644" y="2557101"/>
            <a:ext cx="9487304" cy="2060265"/>
          </a:xfrm>
          <a:prstGeom prst="rect">
            <a:avLst/>
          </a:prstGeom>
        </p:spPr>
      </p:pic>
    </p:spTree>
    <p:extLst>
      <p:ext uri="{BB962C8B-B14F-4D97-AF65-F5344CB8AC3E}">
        <p14:creationId xmlns:p14="http://schemas.microsoft.com/office/powerpoint/2010/main" val="10662449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54005-CE19-7B45-850A-FC72F6E6F6EE}"/>
              </a:ext>
            </a:extLst>
          </p:cNvPr>
          <p:cNvSpPr>
            <a:spLocks noGrp="1"/>
          </p:cNvSpPr>
          <p:nvPr>
            <p:ph type="title"/>
          </p:nvPr>
        </p:nvSpPr>
        <p:spPr>
          <a:xfrm>
            <a:off x="457200" y="1018839"/>
            <a:ext cx="8229600" cy="857250"/>
          </a:xfrm>
        </p:spPr>
        <p:txBody>
          <a:bodyPr/>
          <a:lstStyle/>
          <a:p>
            <a:r>
              <a:rPr lang="en-US" sz="3600" dirty="0"/>
              <a:t>Caveats of SNP-based prediction</a:t>
            </a:r>
          </a:p>
        </p:txBody>
      </p:sp>
      <p:pic>
        <p:nvPicPr>
          <p:cNvPr id="4" name="Picture 2" descr="Fig. 1">
            <a:extLst>
              <a:ext uri="{FF2B5EF4-FFF2-40B4-BE49-F238E27FC236}">
                <a16:creationId xmlns:a16="http://schemas.microsoft.com/office/drawing/2014/main" id="{6C455AA6-1E1B-6341-8E66-47604557E10B}"/>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2396934" y="2645998"/>
            <a:ext cx="5338757" cy="28142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902044D-139B-154C-85D6-E3C252213E09}"/>
              </a:ext>
            </a:extLst>
          </p:cNvPr>
          <p:cNvPicPr>
            <a:picLocks noChangeAspect="1"/>
          </p:cNvPicPr>
          <p:nvPr/>
        </p:nvPicPr>
        <p:blipFill>
          <a:blip r:embed="rId3"/>
          <a:stretch>
            <a:fillRect/>
          </a:stretch>
        </p:blipFill>
        <p:spPr>
          <a:xfrm>
            <a:off x="306281" y="1788748"/>
            <a:ext cx="4180899" cy="911533"/>
          </a:xfrm>
          <a:prstGeom prst="rect">
            <a:avLst/>
          </a:prstGeom>
        </p:spPr>
      </p:pic>
    </p:spTree>
    <p:extLst>
      <p:ext uri="{BB962C8B-B14F-4D97-AF65-F5344CB8AC3E}">
        <p14:creationId xmlns:p14="http://schemas.microsoft.com/office/powerpoint/2010/main" val="34396949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81BC-DCA9-B448-9B28-719AA919A70A}"/>
              </a:ext>
            </a:extLst>
          </p:cNvPr>
          <p:cNvSpPr>
            <a:spLocks noGrp="1"/>
          </p:cNvSpPr>
          <p:nvPr>
            <p:ph type="title"/>
          </p:nvPr>
        </p:nvSpPr>
        <p:spPr/>
        <p:txBody>
          <a:bodyPr/>
          <a:lstStyle/>
          <a:p>
            <a:r>
              <a:rPr lang="en-US" sz="2800" dirty="0"/>
              <a:t>Diverse GWAS cohorts improves PRS portability</a:t>
            </a:r>
          </a:p>
        </p:txBody>
      </p:sp>
      <p:pic>
        <p:nvPicPr>
          <p:cNvPr id="4" name="Picture 3">
            <a:extLst>
              <a:ext uri="{FF2B5EF4-FFF2-40B4-BE49-F238E27FC236}">
                <a16:creationId xmlns:a16="http://schemas.microsoft.com/office/drawing/2014/main" id="{3E80E57E-50A6-9B48-8826-CEA13C78BE0E}"/>
              </a:ext>
            </a:extLst>
          </p:cNvPr>
          <p:cNvPicPr>
            <a:picLocks noChangeAspect="1"/>
          </p:cNvPicPr>
          <p:nvPr/>
        </p:nvPicPr>
        <p:blipFill>
          <a:blip r:embed="rId2"/>
          <a:stretch>
            <a:fillRect/>
          </a:stretch>
        </p:blipFill>
        <p:spPr>
          <a:xfrm>
            <a:off x="457201" y="1950944"/>
            <a:ext cx="3888024" cy="2031347"/>
          </a:xfrm>
          <a:prstGeom prst="rect">
            <a:avLst/>
          </a:prstGeom>
        </p:spPr>
      </p:pic>
      <p:pic>
        <p:nvPicPr>
          <p:cNvPr id="5" name="Picture 4">
            <a:extLst>
              <a:ext uri="{FF2B5EF4-FFF2-40B4-BE49-F238E27FC236}">
                <a16:creationId xmlns:a16="http://schemas.microsoft.com/office/drawing/2014/main" id="{C13AAADE-60F1-6249-9757-FFF4734C03ED}"/>
              </a:ext>
            </a:extLst>
          </p:cNvPr>
          <p:cNvPicPr>
            <a:picLocks noChangeAspect="1"/>
          </p:cNvPicPr>
          <p:nvPr/>
        </p:nvPicPr>
        <p:blipFill>
          <a:blip r:embed="rId3"/>
          <a:stretch>
            <a:fillRect/>
          </a:stretch>
        </p:blipFill>
        <p:spPr>
          <a:xfrm>
            <a:off x="2401214" y="3429000"/>
            <a:ext cx="5968721" cy="1797712"/>
          </a:xfrm>
          <a:prstGeom prst="rect">
            <a:avLst/>
          </a:prstGeom>
        </p:spPr>
      </p:pic>
    </p:spTree>
    <p:extLst>
      <p:ext uri="{BB962C8B-B14F-4D97-AF65-F5344CB8AC3E}">
        <p14:creationId xmlns:p14="http://schemas.microsoft.com/office/powerpoint/2010/main" val="3515007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377424" y="2396724"/>
            <a:ext cx="4194576" cy="1918101"/>
          </a:xfrm>
          <a:prstGeom prst="rect">
            <a:avLst/>
          </a:prstGeom>
        </p:spPr>
        <p:txBody>
          <a:bodyPr/>
          <a:lstStyle/>
          <a:p>
            <a:pPr algn="ctr">
              <a:spcBef>
                <a:spcPct val="0"/>
              </a:spcBef>
              <a:defRPr/>
            </a:pPr>
            <a:r>
              <a:rPr lang="en-US" sz="4000" b="1" dirty="0">
                <a:latin typeface="Arial" panose="020B0604020202020204" pitchFamily="34" charset="0"/>
                <a:ea typeface="+mj-ea"/>
                <a:cs typeface="Arial" panose="020B0604020202020204" pitchFamily="34" charset="0"/>
              </a:rPr>
              <a:t>GRS Within Population Comparisons</a:t>
            </a:r>
          </a:p>
        </p:txBody>
      </p:sp>
      <p:pic>
        <p:nvPicPr>
          <p:cNvPr id="4" name="Picture 3" descr="A picture containing diagram&#10;&#10;Description automatically generated">
            <a:extLst>
              <a:ext uri="{FF2B5EF4-FFF2-40B4-BE49-F238E27FC236}">
                <a16:creationId xmlns:a16="http://schemas.microsoft.com/office/drawing/2014/main" id="{2BE431C7-B293-B24F-A2B2-0561EEC74A78}"/>
              </a:ext>
            </a:extLst>
          </p:cNvPr>
          <p:cNvPicPr>
            <a:picLocks noChangeAspect="1"/>
          </p:cNvPicPr>
          <p:nvPr/>
        </p:nvPicPr>
        <p:blipFill>
          <a:blip r:embed="rId3"/>
          <a:stretch>
            <a:fillRect/>
          </a:stretch>
        </p:blipFill>
        <p:spPr>
          <a:xfrm>
            <a:off x="4949424" y="1139424"/>
            <a:ext cx="4194576" cy="4194576"/>
          </a:xfrm>
          <a:prstGeom prst="rect">
            <a:avLst/>
          </a:prstGeom>
        </p:spPr>
      </p:pic>
    </p:spTree>
    <p:extLst>
      <p:ext uri="{BB962C8B-B14F-4D97-AF65-F5344CB8AC3E}">
        <p14:creationId xmlns:p14="http://schemas.microsoft.com/office/powerpoint/2010/main" val="402172004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D01D25E-F84F-6941-9B19-E274F9768D25}"/>
              </a:ext>
            </a:extLst>
          </p:cNvPr>
          <p:cNvSpPr/>
          <p:nvPr/>
        </p:nvSpPr>
        <p:spPr>
          <a:xfrm>
            <a:off x="-35593" y="917605"/>
            <a:ext cx="9144000" cy="6402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81583" tIns="40793" rIns="81583" bIns="40793" rtlCol="0" anchor="ctr"/>
          <a:lstStyle/>
          <a:p>
            <a:pPr algn="ctr"/>
            <a:r>
              <a:rPr lang="en-US" sz="2400" b="1" dirty="0">
                <a:solidFill>
                  <a:schemeClr val="tx1"/>
                </a:solidFill>
                <a:latin typeface="Arial" panose="020B0604020202020204" pitchFamily="34" charset="0"/>
                <a:cs typeface="Arial" panose="020B0604020202020204" pitchFamily="34" charset="0"/>
              </a:rPr>
              <a:t>Genetic Risk Score (GRS) for Prostate Cancer, 269 variants</a:t>
            </a:r>
          </a:p>
        </p:txBody>
      </p:sp>
      <p:graphicFrame>
        <p:nvGraphicFramePr>
          <p:cNvPr id="20" name="Table 19">
            <a:extLst>
              <a:ext uri="{FF2B5EF4-FFF2-40B4-BE49-F238E27FC236}">
                <a16:creationId xmlns:a16="http://schemas.microsoft.com/office/drawing/2014/main" id="{16CF3D1C-1AAF-4F40-84C6-C0B87F27CD4E}"/>
              </a:ext>
            </a:extLst>
          </p:cNvPr>
          <p:cNvGraphicFramePr>
            <a:graphicFrameLocks noGrp="1"/>
          </p:cNvGraphicFramePr>
          <p:nvPr/>
        </p:nvGraphicFramePr>
        <p:xfrm>
          <a:off x="295404" y="2588484"/>
          <a:ext cx="2612103" cy="1219200"/>
        </p:xfrm>
        <a:graphic>
          <a:graphicData uri="http://schemas.openxmlformats.org/drawingml/2006/table">
            <a:tbl>
              <a:tblPr firstRow="1" bandRow="1">
                <a:tableStyleId>{2D5ABB26-0587-4C30-8999-92F81FD0307C}</a:tableStyleId>
              </a:tblPr>
              <a:tblGrid>
                <a:gridCol w="870701">
                  <a:extLst>
                    <a:ext uri="{9D8B030D-6E8A-4147-A177-3AD203B41FA5}">
                      <a16:colId xmlns:a16="http://schemas.microsoft.com/office/drawing/2014/main" val="2609354855"/>
                    </a:ext>
                  </a:extLst>
                </a:gridCol>
                <a:gridCol w="870701">
                  <a:extLst>
                    <a:ext uri="{9D8B030D-6E8A-4147-A177-3AD203B41FA5}">
                      <a16:colId xmlns:a16="http://schemas.microsoft.com/office/drawing/2014/main" val="959612500"/>
                    </a:ext>
                  </a:extLst>
                </a:gridCol>
                <a:gridCol w="870701">
                  <a:extLst>
                    <a:ext uri="{9D8B030D-6E8A-4147-A177-3AD203B41FA5}">
                      <a16:colId xmlns:a16="http://schemas.microsoft.com/office/drawing/2014/main" val="1706594802"/>
                    </a:ext>
                  </a:extLst>
                </a:gridCol>
              </a:tblGrid>
              <a:tr h="215778">
                <a:tc>
                  <a:txBody>
                    <a:bodyPr/>
                    <a:lstStyle/>
                    <a:p>
                      <a:pPr algn="ctr"/>
                      <a:r>
                        <a:rPr lang="en-US" sz="1000" dirty="0">
                          <a:latin typeface="Arial" panose="020B0604020202020204" pitchFamily="34" charset="0"/>
                          <a:cs typeface="Arial" panose="020B0604020202020204" pitchFamily="34" charset="0"/>
                        </a:rPr>
                        <a:t>Population</a:t>
                      </a:r>
                    </a:p>
                  </a:txBody>
                  <a:tcPr>
                    <a:lnB w="12700" cap="flat" cmpd="sng" algn="ctr">
                      <a:solidFill>
                        <a:schemeClr val="tx1"/>
                      </a:solidFill>
                      <a:prstDash val="solid"/>
                      <a:round/>
                      <a:headEnd type="none" w="med" len="med"/>
                      <a:tailEnd type="none" w="med" len="med"/>
                    </a:lnB>
                  </a:tcPr>
                </a:tc>
                <a:tc>
                  <a:txBody>
                    <a:bodyPr/>
                    <a:lstStyle/>
                    <a:p>
                      <a:pPr algn="ctr"/>
                      <a:r>
                        <a:rPr lang="en-US" sz="1000" dirty="0">
                          <a:latin typeface="Arial" panose="020B0604020202020204" pitchFamily="34" charset="0"/>
                          <a:cs typeface="Arial" panose="020B0604020202020204" pitchFamily="34" charset="0"/>
                        </a:rPr>
                        <a:t>Cases</a:t>
                      </a:r>
                    </a:p>
                  </a:txBody>
                  <a:tcPr>
                    <a:lnB w="12700" cap="flat" cmpd="sng" algn="ctr">
                      <a:solidFill>
                        <a:schemeClr val="tx1"/>
                      </a:solidFill>
                      <a:prstDash val="solid"/>
                      <a:round/>
                      <a:headEnd type="none" w="med" len="med"/>
                      <a:tailEnd type="none" w="med" len="med"/>
                    </a:lnB>
                  </a:tcPr>
                </a:tc>
                <a:tc>
                  <a:txBody>
                    <a:bodyPr/>
                    <a:lstStyle/>
                    <a:p>
                      <a:pPr algn="ctr"/>
                      <a:r>
                        <a:rPr lang="en-US" sz="1000" dirty="0">
                          <a:latin typeface="Arial" panose="020B0604020202020204" pitchFamily="34" charset="0"/>
                          <a:cs typeface="Arial" panose="020B0604020202020204" pitchFamily="34" charset="0"/>
                        </a:rPr>
                        <a:t>Controls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5814903"/>
                  </a:ext>
                </a:extLst>
              </a:tr>
              <a:tr h="215778">
                <a:tc>
                  <a:txBody>
                    <a:bodyPr/>
                    <a:lstStyle/>
                    <a:p>
                      <a:pPr algn="ctr"/>
                      <a:r>
                        <a:rPr lang="en-US" sz="1000" dirty="0">
                          <a:latin typeface="Arial" panose="020B0604020202020204" pitchFamily="34" charset="0"/>
                          <a:cs typeface="Arial" panose="020B0604020202020204" pitchFamily="34" charset="0"/>
                        </a:rPr>
                        <a:t>African</a:t>
                      </a:r>
                    </a:p>
                  </a:txBody>
                  <a:tcPr>
                    <a:lnT w="12700" cap="flat" cmpd="sng" algn="ctr">
                      <a:solidFill>
                        <a:schemeClr val="tx1"/>
                      </a:solidFill>
                      <a:prstDash val="solid"/>
                      <a:round/>
                      <a:headEnd type="none" w="med" len="med"/>
                      <a:tailEnd type="none" w="med" len="med"/>
                    </a:lnT>
                  </a:tcPr>
                </a:tc>
                <a:tc>
                  <a:txBody>
                    <a:bodyPr/>
                    <a:lstStyle/>
                    <a:p>
                      <a:pPr algn="ctr"/>
                      <a:r>
                        <a:rPr lang="en-US" sz="1000" dirty="0">
                          <a:latin typeface="Arial" panose="020B0604020202020204" pitchFamily="34" charset="0"/>
                          <a:cs typeface="Arial" panose="020B0604020202020204" pitchFamily="34" charset="0"/>
                        </a:rPr>
                        <a:t>9,126</a:t>
                      </a:r>
                    </a:p>
                  </a:txBody>
                  <a:tcPr>
                    <a:lnT w="12700" cap="flat" cmpd="sng" algn="ctr">
                      <a:solidFill>
                        <a:schemeClr val="tx1"/>
                      </a:solidFill>
                      <a:prstDash val="solid"/>
                      <a:round/>
                      <a:headEnd type="none" w="med" len="med"/>
                      <a:tailEnd type="none" w="med" len="med"/>
                    </a:lnT>
                  </a:tcPr>
                </a:tc>
                <a:tc>
                  <a:txBody>
                    <a:bodyPr/>
                    <a:lstStyle/>
                    <a:p>
                      <a:pPr algn="ctr"/>
                      <a:r>
                        <a:rPr lang="en-US" sz="1000" dirty="0">
                          <a:latin typeface="Arial" panose="020B0604020202020204" pitchFamily="34" charset="0"/>
                          <a:cs typeface="Arial" panose="020B0604020202020204" pitchFamily="34" charset="0"/>
                        </a:rPr>
                        <a:t>8,702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01136013"/>
                  </a:ext>
                </a:extLst>
              </a:tr>
              <a:tr h="215778">
                <a:tc>
                  <a:txBody>
                    <a:bodyPr/>
                    <a:lstStyle/>
                    <a:p>
                      <a:pPr algn="ctr"/>
                      <a:r>
                        <a:rPr lang="en-US" sz="1000" dirty="0">
                          <a:latin typeface="Arial" panose="020B0604020202020204" pitchFamily="34" charset="0"/>
                          <a:cs typeface="Arial" panose="020B0604020202020204" pitchFamily="34" charset="0"/>
                        </a:rPr>
                        <a:t>Asian</a:t>
                      </a:r>
                    </a:p>
                  </a:txBody>
                  <a:tcPr/>
                </a:tc>
                <a:tc>
                  <a:txBody>
                    <a:bodyPr/>
                    <a:lstStyle/>
                    <a:p>
                      <a:pPr algn="ctr"/>
                      <a:r>
                        <a:rPr lang="en-US" sz="1000" dirty="0">
                          <a:latin typeface="Arial" panose="020B0604020202020204" pitchFamily="34" charset="0"/>
                          <a:cs typeface="Arial" panose="020B0604020202020204" pitchFamily="34" charset="0"/>
                        </a:rPr>
                        <a:t>1,652</a:t>
                      </a:r>
                    </a:p>
                  </a:txBody>
                  <a:tcPr/>
                </a:tc>
                <a:tc>
                  <a:txBody>
                    <a:bodyPr/>
                    <a:lstStyle/>
                    <a:p>
                      <a:pPr algn="ctr"/>
                      <a:r>
                        <a:rPr lang="en-US" sz="1000" dirty="0">
                          <a:latin typeface="Arial" panose="020B0604020202020204" pitchFamily="34" charset="0"/>
                          <a:cs typeface="Arial" panose="020B0604020202020204" pitchFamily="34" charset="0"/>
                        </a:rPr>
                        <a:t>1,803</a:t>
                      </a:r>
                    </a:p>
                  </a:txBody>
                  <a:tcPr/>
                </a:tc>
                <a:extLst>
                  <a:ext uri="{0D108BD9-81ED-4DB2-BD59-A6C34878D82A}">
                    <a16:rowId xmlns:a16="http://schemas.microsoft.com/office/drawing/2014/main" val="549885552"/>
                  </a:ext>
                </a:extLst>
              </a:tr>
              <a:tr h="215778">
                <a:tc>
                  <a:txBody>
                    <a:bodyPr/>
                    <a:lstStyle/>
                    <a:p>
                      <a:pPr algn="ctr"/>
                      <a:r>
                        <a:rPr lang="en-US" sz="1000" dirty="0">
                          <a:latin typeface="Arial" panose="020B0604020202020204" pitchFamily="34" charset="0"/>
                          <a:cs typeface="Arial" panose="020B0604020202020204" pitchFamily="34" charset="0"/>
                        </a:rPr>
                        <a:t>European</a:t>
                      </a:r>
                    </a:p>
                  </a:txBody>
                  <a:tcPr/>
                </a:tc>
                <a:tc>
                  <a:txBody>
                    <a:bodyPr/>
                    <a:lstStyle/>
                    <a:p>
                      <a:pPr algn="ctr"/>
                      <a:r>
                        <a:rPr lang="en-US" sz="1000" dirty="0">
                          <a:latin typeface="Arial" panose="020B0604020202020204" pitchFamily="34" charset="0"/>
                          <a:cs typeface="Arial" panose="020B0604020202020204" pitchFamily="34" charset="0"/>
                        </a:rPr>
                        <a:t>71,570</a:t>
                      </a:r>
                    </a:p>
                  </a:txBody>
                  <a:tcPr/>
                </a:tc>
                <a:tc>
                  <a:txBody>
                    <a:bodyPr/>
                    <a:lstStyle/>
                    <a:p>
                      <a:pPr algn="ctr"/>
                      <a:r>
                        <a:rPr lang="en-US" sz="1000" dirty="0">
                          <a:latin typeface="Arial" panose="020B0604020202020204" pitchFamily="34" charset="0"/>
                          <a:cs typeface="Arial" panose="020B0604020202020204" pitchFamily="34" charset="0"/>
                        </a:rPr>
                        <a:t>52,531</a:t>
                      </a:r>
                    </a:p>
                  </a:txBody>
                  <a:tcPr/>
                </a:tc>
                <a:extLst>
                  <a:ext uri="{0D108BD9-81ED-4DB2-BD59-A6C34878D82A}">
                    <a16:rowId xmlns:a16="http://schemas.microsoft.com/office/drawing/2014/main" val="1829625219"/>
                  </a:ext>
                </a:extLst>
              </a:tr>
              <a:tr h="215778">
                <a:tc>
                  <a:txBody>
                    <a:bodyPr/>
                    <a:lstStyle/>
                    <a:p>
                      <a:pPr algn="ctr"/>
                      <a:r>
                        <a:rPr lang="en-US" sz="1000" dirty="0">
                          <a:latin typeface="Arial" panose="020B0604020202020204" pitchFamily="34" charset="0"/>
                          <a:cs typeface="Arial" panose="020B0604020202020204" pitchFamily="34" charset="0"/>
                        </a:rPr>
                        <a:t>Latino</a:t>
                      </a:r>
                    </a:p>
                  </a:txBody>
                  <a:tcPr/>
                </a:tc>
                <a:tc>
                  <a:txBody>
                    <a:bodyPr/>
                    <a:lstStyle/>
                    <a:p>
                      <a:pPr algn="ctr"/>
                      <a:r>
                        <a:rPr lang="en-US" sz="1000" dirty="0">
                          <a:latin typeface="Arial" panose="020B0604020202020204" pitchFamily="34" charset="0"/>
                          <a:cs typeface="Arial" panose="020B0604020202020204" pitchFamily="34" charset="0"/>
                        </a:rPr>
                        <a:t>2,226</a:t>
                      </a:r>
                    </a:p>
                  </a:txBody>
                  <a:tcPr/>
                </a:tc>
                <a:tc>
                  <a:txBody>
                    <a:bodyPr/>
                    <a:lstStyle/>
                    <a:p>
                      <a:pPr algn="ctr"/>
                      <a:r>
                        <a:rPr lang="en-US" sz="1000" dirty="0">
                          <a:latin typeface="Arial" panose="020B0604020202020204" pitchFamily="34" charset="0"/>
                          <a:cs typeface="Arial" panose="020B0604020202020204" pitchFamily="34" charset="0"/>
                        </a:rPr>
                        <a:t>2,098</a:t>
                      </a:r>
                    </a:p>
                  </a:txBody>
                  <a:tcPr/>
                </a:tc>
                <a:extLst>
                  <a:ext uri="{0D108BD9-81ED-4DB2-BD59-A6C34878D82A}">
                    <a16:rowId xmlns:a16="http://schemas.microsoft.com/office/drawing/2014/main" val="1159285521"/>
                  </a:ext>
                </a:extLst>
              </a:tr>
            </a:tbl>
          </a:graphicData>
        </a:graphic>
      </p:graphicFrame>
      <p:sp>
        <p:nvSpPr>
          <p:cNvPr id="21" name="TextBox 20">
            <a:extLst>
              <a:ext uri="{FF2B5EF4-FFF2-40B4-BE49-F238E27FC236}">
                <a16:creationId xmlns:a16="http://schemas.microsoft.com/office/drawing/2014/main" id="{C6A19BD8-EBB1-1541-BB1C-0F44F0829A47}"/>
              </a:ext>
            </a:extLst>
          </p:cNvPr>
          <p:cNvSpPr txBox="1"/>
          <p:nvPr/>
        </p:nvSpPr>
        <p:spPr>
          <a:xfrm>
            <a:off x="295404" y="2253470"/>
            <a:ext cx="2440653" cy="276999"/>
          </a:xfrm>
          <a:prstGeom prst="rect">
            <a:avLst/>
          </a:prstGeom>
          <a:solidFill>
            <a:schemeClr val="bg2"/>
          </a:solidFill>
          <a:ln>
            <a:solidFill>
              <a:schemeClr val="tx1"/>
            </a:solidFill>
          </a:ln>
        </p:spPr>
        <p:txBody>
          <a:bodyPr wrap="square" rtlCol="0">
            <a:spAutoFit/>
          </a:bodyPr>
          <a:lstStyle/>
          <a:p>
            <a:pPr algn="ctr"/>
            <a:r>
              <a:rPr lang="en-US" sz="1200" b="1" dirty="0">
                <a:latin typeface="Arial" panose="020B0604020202020204" pitchFamily="34" charset="0"/>
                <a:cs typeface="Arial" panose="020B0604020202020204" pitchFamily="34" charset="0"/>
              </a:rPr>
              <a:t>Genetic Risk Score Analysis</a:t>
            </a:r>
          </a:p>
        </p:txBody>
      </p:sp>
      <p:sp>
        <p:nvSpPr>
          <p:cNvPr id="24" name="TextBox 23">
            <a:extLst>
              <a:ext uri="{FF2B5EF4-FFF2-40B4-BE49-F238E27FC236}">
                <a16:creationId xmlns:a16="http://schemas.microsoft.com/office/drawing/2014/main" id="{0CDB5872-5144-0E48-ADC2-68E9EE9D83A9}"/>
              </a:ext>
            </a:extLst>
          </p:cNvPr>
          <p:cNvSpPr txBox="1"/>
          <p:nvPr/>
        </p:nvSpPr>
        <p:spPr>
          <a:xfrm>
            <a:off x="7452512" y="5226894"/>
            <a:ext cx="1691489"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Conti et al Nat Genet 2021</a:t>
            </a:r>
          </a:p>
        </p:txBody>
      </p:sp>
      <p:pic>
        <p:nvPicPr>
          <p:cNvPr id="25" name="Picture 24">
            <a:extLst>
              <a:ext uri="{FF2B5EF4-FFF2-40B4-BE49-F238E27FC236}">
                <a16:creationId xmlns:a16="http://schemas.microsoft.com/office/drawing/2014/main" id="{4ABA83D3-08CA-384F-9017-EAD9BE019DD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23865" y="2001849"/>
            <a:ext cx="6084543" cy="2237026"/>
          </a:xfrm>
          <a:prstGeom prst="rect">
            <a:avLst/>
          </a:prstGeom>
          <a:ln>
            <a:solidFill>
              <a:schemeClr val="tx1"/>
            </a:solidFill>
          </a:ln>
        </p:spPr>
      </p:pic>
      <p:sp>
        <p:nvSpPr>
          <p:cNvPr id="26" name="TextBox 25">
            <a:extLst>
              <a:ext uri="{FF2B5EF4-FFF2-40B4-BE49-F238E27FC236}">
                <a16:creationId xmlns:a16="http://schemas.microsoft.com/office/drawing/2014/main" id="{8D189FF3-9750-B04D-B916-B8FB49F17EAB}"/>
              </a:ext>
            </a:extLst>
          </p:cNvPr>
          <p:cNvSpPr txBox="1"/>
          <p:nvPr/>
        </p:nvSpPr>
        <p:spPr>
          <a:xfrm>
            <a:off x="8380774" y="2112370"/>
            <a:ext cx="28405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4</a:t>
            </a:r>
          </a:p>
        </p:txBody>
      </p:sp>
      <p:sp>
        <p:nvSpPr>
          <p:cNvPr id="27" name="TextBox 26">
            <a:extLst>
              <a:ext uri="{FF2B5EF4-FFF2-40B4-BE49-F238E27FC236}">
                <a16:creationId xmlns:a16="http://schemas.microsoft.com/office/drawing/2014/main" id="{EA7DD3A8-FC0D-E44A-8A9D-1878DFFBD22F}"/>
              </a:ext>
            </a:extLst>
          </p:cNvPr>
          <p:cNvSpPr txBox="1"/>
          <p:nvPr/>
        </p:nvSpPr>
        <p:spPr>
          <a:xfrm>
            <a:off x="7572284" y="2470599"/>
            <a:ext cx="43313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2.5</a:t>
            </a:r>
          </a:p>
        </p:txBody>
      </p:sp>
      <p:cxnSp>
        <p:nvCxnSpPr>
          <p:cNvPr id="9" name="Straight Connector 8">
            <a:extLst>
              <a:ext uri="{FF2B5EF4-FFF2-40B4-BE49-F238E27FC236}">
                <a16:creationId xmlns:a16="http://schemas.microsoft.com/office/drawing/2014/main" id="{23AB2289-3E8C-C15E-2460-73459CBBAFD0}"/>
              </a:ext>
            </a:extLst>
          </p:cNvPr>
          <p:cNvCxnSpPr>
            <a:cxnSpLocks/>
          </p:cNvCxnSpPr>
          <p:nvPr/>
        </p:nvCxnSpPr>
        <p:spPr>
          <a:xfrm>
            <a:off x="0" y="1505718"/>
            <a:ext cx="313065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081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CE9001-11EA-C843-AC39-AD39892932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41120" y="1391995"/>
            <a:ext cx="6461761" cy="4074010"/>
          </a:xfrm>
          <a:prstGeom prst="rect">
            <a:avLst/>
          </a:prstGeom>
        </p:spPr>
      </p:pic>
      <p:sp>
        <p:nvSpPr>
          <p:cNvPr id="18" name="Title 1"/>
          <p:cNvSpPr txBox="1">
            <a:spLocks/>
          </p:cNvSpPr>
          <p:nvPr/>
        </p:nvSpPr>
        <p:spPr>
          <a:xfrm>
            <a:off x="0" y="929720"/>
            <a:ext cx="9144000" cy="648891"/>
          </a:xfrm>
          <a:prstGeom prst="rect">
            <a:avLst/>
          </a:prstGeom>
          <a:solidFill>
            <a:schemeClr val="bg1"/>
          </a:solidFill>
        </p:spPr>
        <p:txBody>
          <a:bodyPr/>
          <a:lstStyle/>
          <a:p>
            <a:pPr algn="ctr">
              <a:spcBef>
                <a:spcPct val="0"/>
              </a:spcBef>
              <a:defRPr/>
            </a:pPr>
            <a:r>
              <a:rPr lang="en-US" sz="3600" b="1" dirty="0">
                <a:latin typeface="Arial" panose="020B0604020202020204" pitchFamily="34" charset="0"/>
                <a:ea typeface="+mj-ea"/>
                <a:cs typeface="Arial" panose="020B0604020202020204" pitchFamily="34" charset="0"/>
              </a:rPr>
              <a:t>GRS in 1000 Genomes Populations</a:t>
            </a:r>
          </a:p>
        </p:txBody>
      </p:sp>
      <p:cxnSp>
        <p:nvCxnSpPr>
          <p:cNvPr id="3" name="Straight Connector 2">
            <a:extLst>
              <a:ext uri="{FF2B5EF4-FFF2-40B4-BE49-F238E27FC236}">
                <a16:creationId xmlns:a16="http://schemas.microsoft.com/office/drawing/2014/main" id="{DC8B6C3D-E632-4144-A220-2A90E61226BF}"/>
              </a:ext>
            </a:extLst>
          </p:cNvPr>
          <p:cNvCxnSpPr/>
          <p:nvPr/>
        </p:nvCxnSpPr>
        <p:spPr>
          <a:xfrm>
            <a:off x="1571625" y="2971800"/>
            <a:ext cx="6179344"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7A9F086-1FD9-0468-D7DB-48C6EABF4CA5}"/>
              </a:ext>
            </a:extLst>
          </p:cNvPr>
          <p:cNvCxnSpPr>
            <a:cxnSpLocks/>
          </p:cNvCxnSpPr>
          <p:nvPr/>
        </p:nvCxnSpPr>
        <p:spPr>
          <a:xfrm>
            <a:off x="0" y="1505718"/>
            <a:ext cx="313065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4678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060EB95-2386-264F-9239-D43F8FFC3870}"/>
              </a:ext>
            </a:extLst>
          </p:cNvPr>
          <p:cNvSpPr/>
          <p:nvPr/>
        </p:nvSpPr>
        <p:spPr>
          <a:xfrm>
            <a:off x="237838" y="964520"/>
            <a:ext cx="8594574" cy="872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61187" tIns="30595" rIns="61187" bIns="30595" rtlCol="0" anchor="ctr"/>
          <a:lstStyle/>
          <a:p>
            <a:pPr algn="ctr"/>
            <a:r>
              <a:rPr lang="en-US" sz="3200" b="1" dirty="0">
                <a:solidFill>
                  <a:schemeClr val="tx1"/>
                </a:solidFill>
                <a:latin typeface="Arial" panose="020B0604020202020204" pitchFamily="34" charset="0"/>
                <a:cs typeface="Arial" panose="020B0604020202020204" pitchFamily="34" charset="0"/>
              </a:rPr>
              <a:t>Absolute Risks of Prostate Cancer </a:t>
            </a:r>
          </a:p>
          <a:p>
            <a:pPr algn="ctr"/>
            <a:r>
              <a:rPr lang="en-US" sz="3200" b="1" dirty="0">
                <a:solidFill>
                  <a:schemeClr val="tx1"/>
                </a:solidFill>
                <a:latin typeface="Arial" panose="020B0604020202020204" pitchFamily="34" charset="0"/>
                <a:cs typeface="Arial" panose="020B0604020202020204" pitchFamily="34" charset="0"/>
              </a:rPr>
              <a:t>by Age and PRS</a:t>
            </a:r>
          </a:p>
        </p:txBody>
      </p:sp>
      <p:sp>
        <p:nvSpPr>
          <p:cNvPr id="5" name="TextBox 4">
            <a:extLst>
              <a:ext uri="{FF2B5EF4-FFF2-40B4-BE49-F238E27FC236}">
                <a16:creationId xmlns:a16="http://schemas.microsoft.com/office/drawing/2014/main" id="{BC0187B8-54C4-A943-97E8-715C453395F1}"/>
              </a:ext>
            </a:extLst>
          </p:cNvPr>
          <p:cNvSpPr txBox="1"/>
          <p:nvPr/>
        </p:nvSpPr>
        <p:spPr>
          <a:xfrm>
            <a:off x="2403823" y="5432375"/>
            <a:ext cx="3011915" cy="646331"/>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Antoniou, A. C. et al. </a:t>
            </a:r>
            <a:r>
              <a:rPr lang="en-US" sz="1200" i="1" dirty="0">
                <a:solidFill>
                  <a:schemeClr val="bg1"/>
                </a:solidFill>
                <a:latin typeface="Arial" panose="020B0604020202020204" pitchFamily="34" charset="0"/>
                <a:cs typeface="Arial" panose="020B0604020202020204" pitchFamily="34" charset="0"/>
              </a:rPr>
              <a:t>Cancer Res. </a:t>
            </a:r>
            <a:r>
              <a:rPr lang="en-US" sz="1200" dirty="0">
                <a:solidFill>
                  <a:schemeClr val="bg1"/>
                </a:solidFill>
                <a:latin typeface="Arial" panose="020B0604020202020204" pitchFamily="34" charset="0"/>
                <a:cs typeface="Arial" panose="020B0604020202020204" pitchFamily="34" charset="0"/>
              </a:rPr>
              <a:t>(2010).</a:t>
            </a:r>
          </a:p>
          <a:p>
            <a:r>
              <a:rPr lang="en-US" sz="1200" dirty="0">
                <a:solidFill>
                  <a:schemeClr val="bg1"/>
                </a:solidFill>
                <a:latin typeface="Arial" panose="020B0604020202020204" pitchFamily="34" charset="0"/>
                <a:cs typeface="Arial" panose="020B0604020202020204" pitchFamily="34" charset="0"/>
              </a:rPr>
              <a:t>Antoniou, A. C. et al. </a:t>
            </a:r>
            <a:r>
              <a:rPr lang="en-US" sz="1200" i="1" dirty="0">
                <a:solidFill>
                  <a:schemeClr val="bg1"/>
                </a:solidFill>
                <a:latin typeface="Arial" panose="020B0604020202020204" pitchFamily="34" charset="0"/>
                <a:cs typeface="Arial" panose="020B0604020202020204" pitchFamily="34" charset="0"/>
              </a:rPr>
              <a:t>Gen. Epi </a:t>
            </a:r>
            <a:r>
              <a:rPr lang="en-US" sz="1200" dirty="0">
                <a:solidFill>
                  <a:schemeClr val="bg1"/>
                </a:solidFill>
                <a:latin typeface="Arial" panose="020B0604020202020204" pitchFamily="34" charset="0"/>
                <a:cs typeface="Arial" panose="020B0604020202020204" pitchFamily="34" charset="0"/>
              </a:rPr>
              <a:t>(2001).</a:t>
            </a:r>
          </a:p>
          <a:p>
            <a:r>
              <a:rPr lang="en-US" sz="1200" dirty="0" err="1">
                <a:solidFill>
                  <a:schemeClr val="bg1"/>
                </a:solidFill>
                <a:latin typeface="Arial" panose="020B0604020202020204" pitchFamily="34" charset="0"/>
                <a:cs typeface="Arial" panose="020B0604020202020204" pitchFamily="34" charset="0"/>
              </a:rPr>
              <a:t>Kuchenbaecker</a:t>
            </a:r>
            <a:r>
              <a:rPr lang="en-US" sz="1200" dirty="0">
                <a:solidFill>
                  <a:schemeClr val="bg1"/>
                </a:solidFill>
                <a:latin typeface="Arial" panose="020B0604020202020204" pitchFamily="34" charset="0"/>
                <a:cs typeface="Arial" panose="020B0604020202020204" pitchFamily="34" charset="0"/>
              </a:rPr>
              <a:t>, et al. JNCI (2017). </a:t>
            </a:r>
            <a:endParaRPr lang="en-US" sz="1050"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32D782B-90C4-764A-A55F-58A21320CCB3}"/>
              </a:ext>
            </a:extLst>
          </p:cNvPr>
          <p:cNvPicPr>
            <a:picLocks noChangeAspect="1"/>
          </p:cNvPicPr>
          <p:nvPr/>
        </p:nvPicPr>
        <p:blipFill rotWithShape="1">
          <a:blip r:embed="rId3">
            <a:extLst>
              <a:ext uri="{28A0092B-C50C-407E-A947-70E740481C1C}">
                <a14:useLocalDpi xmlns:a14="http://schemas.microsoft.com/office/drawing/2010/main"/>
              </a:ext>
            </a:extLst>
          </a:blip>
          <a:srcRect l="27864" t="7199" r="24791" b="49105"/>
          <a:stretch/>
        </p:blipFill>
        <p:spPr bwMode="auto">
          <a:xfrm>
            <a:off x="62666" y="1951544"/>
            <a:ext cx="4509335" cy="2340877"/>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B86BF0D1-A7F5-6348-ABBA-F4F7BAD0C17B}"/>
              </a:ext>
            </a:extLst>
          </p:cNvPr>
          <p:cNvPicPr>
            <a:picLocks noChangeAspect="1"/>
          </p:cNvPicPr>
          <p:nvPr/>
        </p:nvPicPr>
        <p:blipFill rotWithShape="1">
          <a:blip r:embed="rId3">
            <a:extLst>
              <a:ext uri="{28A0092B-C50C-407E-A947-70E740481C1C}">
                <a14:useLocalDpi xmlns:a14="http://schemas.microsoft.com/office/drawing/2010/main"/>
              </a:ext>
            </a:extLst>
          </a:blip>
          <a:srcRect l="27779" t="50022" r="24876" b="6282"/>
          <a:stretch/>
        </p:blipFill>
        <p:spPr bwMode="auto">
          <a:xfrm>
            <a:off x="4574795" y="1987441"/>
            <a:ext cx="4509335" cy="2340877"/>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35EB9F0F-F586-6A44-9089-72CA830EE492}"/>
              </a:ext>
            </a:extLst>
          </p:cNvPr>
          <p:cNvSpPr txBox="1"/>
          <p:nvPr/>
        </p:nvSpPr>
        <p:spPr>
          <a:xfrm>
            <a:off x="1603093" y="3092085"/>
            <a:ext cx="43152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0.38</a:t>
            </a:r>
          </a:p>
        </p:txBody>
      </p:sp>
      <p:sp>
        <p:nvSpPr>
          <p:cNvPr id="10" name="TextBox 9">
            <a:extLst>
              <a:ext uri="{FF2B5EF4-FFF2-40B4-BE49-F238E27FC236}">
                <a16:creationId xmlns:a16="http://schemas.microsoft.com/office/drawing/2014/main" id="{C572AB84-8FD1-FA4E-8DA4-5489C84B9FA7}"/>
              </a:ext>
            </a:extLst>
          </p:cNvPr>
          <p:cNvSpPr txBox="1"/>
          <p:nvPr/>
        </p:nvSpPr>
        <p:spPr>
          <a:xfrm>
            <a:off x="3867875" y="3111376"/>
            <a:ext cx="43152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0.38</a:t>
            </a:r>
          </a:p>
        </p:txBody>
      </p:sp>
      <p:sp>
        <p:nvSpPr>
          <p:cNvPr id="11" name="TextBox 10">
            <a:extLst>
              <a:ext uri="{FF2B5EF4-FFF2-40B4-BE49-F238E27FC236}">
                <a16:creationId xmlns:a16="http://schemas.microsoft.com/office/drawing/2014/main" id="{75C8985B-187D-6D41-B44C-DC163BAC3FF1}"/>
              </a:ext>
            </a:extLst>
          </p:cNvPr>
          <p:cNvSpPr txBox="1"/>
          <p:nvPr/>
        </p:nvSpPr>
        <p:spPr>
          <a:xfrm>
            <a:off x="6126866" y="3280279"/>
            <a:ext cx="43152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0.26</a:t>
            </a:r>
          </a:p>
        </p:txBody>
      </p:sp>
      <p:sp>
        <p:nvSpPr>
          <p:cNvPr id="12" name="TextBox 11">
            <a:extLst>
              <a:ext uri="{FF2B5EF4-FFF2-40B4-BE49-F238E27FC236}">
                <a16:creationId xmlns:a16="http://schemas.microsoft.com/office/drawing/2014/main" id="{28CBD2FB-3431-EC4F-BF08-19E990BE1857}"/>
              </a:ext>
            </a:extLst>
          </p:cNvPr>
          <p:cNvSpPr txBox="1"/>
          <p:nvPr/>
        </p:nvSpPr>
        <p:spPr>
          <a:xfrm>
            <a:off x="8391645" y="3195398"/>
            <a:ext cx="43152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0.31</a:t>
            </a:r>
          </a:p>
        </p:txBody>
      </p:sp>
      <p:sp>
        <p:nvSpPr>
          <p:cNvPr id="6" name="TextBox 5">
            <a:extLst>
              <a:ext uri="{FF2B5EF4-FFF2-40B4-BE49-F238E27FC236}">
                <a16:creationId xmlns:a16="http://schemas.microsoft.com/office/drawing/2014/main" id="{2AA87E32-CDE3-BC48-97A1-80F89ADF2D95}"/>
              </a:ext>
            </a:extLst>
          </p:cNvPr>
          <p:cNvSpPr txBox="1"/>
          <p:nvPr/>
        </p:nvSpPr>
        <p:spPr>
          <a:xfrm>
            <a:off x="240633" y="2015791"/>
            <a:ext cx="589905" cy="153888"/>
          </a:xfrm>
          <a:prstGeom prst="rect">
            <a:avLst/>
          </a:prstGeom>
          <a:solidFill>
            <a:schemeClr val="bg1"/>
          </a:solidFill>
        </p:spPr>
        <p:txBody>
          <a:bodyPr wrap="none" lIns="0" tIns="0" rIns="0" bIns="0" rtlCol="0">
            <a:spAutoFit/>
          </a:bodyPr>
          <a:lstStyle/>
          <a:p>
            <a:r>
              <a:rPr lang="en-US" sz="1000" b="1" dirty="0">
                <a:latin typeface="Arial" panose="020B0604020202020204" pitchFamily="34" charset="0"/>
                <a:cs typeface="Arial" panose="020B0604020202020204" pitchFamily="34" charset="0"/>
              </a:rPr>
              <a:t>European</a:t>
            </a:r>
          </a:p>
        </p:txBody>
      </p:sp>
      <p:pic>
        <p:nvPicPr>
          <p:cNvPr id="17" name="Picture 16">
            <a:extLst>
              <a:ext uri="{FF2B5EF4-FFF2-40B4-BE49-F238E27FC236}">
                <a16:creationId xmlns:a16="http://schemas.microsoft.com/office/drawing/2014/main" id="{3161882C-C0A3-4748-8445-CCC4A02D7DDA}"/>
              </a:ext>
            </a:extLst>
          </p:cNvPr>
          <p:cNvPicPr>
            <a:picLocks noChangeAspect="1"/>
          </p:cNvPicPr>
          <p:nvPr/>
        </p:nvPicPr>
        <p:blipFill rotWithShape="1">
          <a:blip r:embed="rId3">
            <a:extLst>
              <a:ext uri="{28A0092B-C50C-407E-A947-70E740481C1C}">
                <a14:useLocalDpi xmlns:a14="http://schemas.microsoft.com/office/drawing/2010/main"/>
              </a:ext>
            </a:extLst>
          </a:blip>
          <a:srcRect l="28914" t="13320" r="64874" b="72480"/>
          <a:stretch/>
        </p:blipFill>
        <p:spPr bwMode="auto">
          <a:xfrm>
            <a:off x="130630" y="2247424"/>
            <a:ext cx="837559" cy="1076860"/>
          </a:xfrm>
          <a:prstGeom prst="rect">
            <a:avLst/>
          </a:prstGeom>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55AE651E-F3D2-6344-A27F-7BDCCDD57C77}"/>
              </a:ext>
            </a:extLst>
          </p:cNvPr>
          <p:cNvSpPr/>
          <p:nvPr/>
        </p:nvSpPr>
        <p:spPr>
          <a:xfrm>
            <a:off x="161366" y="2413227"/>
            <a:ext cx="745351" cy="10313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78CD0051-5BDC-4343-9DBF-0AF9F4C2A3E2}"/>
              </a:ext>
            </a:extLst>
          </p:cNvPr>
          <p:cNvPicPr>
            <a:picLocks noChangeAspect="1"/>
          </p:cNvPicPr>
          <p:nvPr/>
        </p:nvPicPr>
        <p:blipFill rotWithShape="1">
          <a:blip r:embed="rId3">
            <a:extLst>
              <a:ext uri="{28A0092B-C50C-407E-A947-70E740481C1C}">
                <a14:useLocalDpi xmlns:a14="http://schemas.microsoft.com/office/drawing/2010/main"/>
              </a:ext>
            </a:extLst>
          </a:blip>
          <a:srcRect l="28914" t="13320" r="64874" b="72480"/>
          <a:stretch/>
        </p:blipFill>
        <p:spPr bwMode="auto">
          <a:xfrm>
            <a:off x="2403823" y="2246144"/>
            <a:ext cx="837559" cy="1076860"/>
          </a:xfrm>
          <a:prstGeom prst="rect">
            <a:avLst/>
          </a:prstGeom>
          <a:ln>
            <a:no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24310F18-EB1C-024C-906D-599920F47534}"/>
              </a:ext>
            </a:extLst>
          </p:cNvPr>
          <p:cNvPicPr>
            <a:picLocks noChangeAspect="1"/>
          </p:cNvPicPr>
          <p:nvPr/>
        </p:nvPicPr>
        <p:blipFill rotWithShape="1">
          <a:blip r:embed="rId3">
            <a:extLst>
              <a:ext uri="{28A0092B-C50C-407E-A947-70E740481C1C}">
                <a14:useLocalDpi xmlns:a14="http://schemas.microsoft.com/office/drawing/2010/main"/>
              </a:ext>
            </a:extLst>
          </a:blip>
          <a:srcRect l="28914" t="13320" r="64874" b="72480"/>
          <a:stretch/>
        </p:blipFill>
        <p:spPr bwMode="auto">
          <a:xfrm>
            <a:off x="4647561" y="2238459"/>
            <a:ext cx="837559" cy="1076860"/>
          </a:xfrm>
          <a:prstGeom prst="rect">
            <a:avLst/>
          </a:prstGeom>
          <a:ln>
            <a:noFill/>
          </a:ln>
          <a:extLst>
            <a:ext uri="{53640926-AAD7-44D8-BBD7-CCE9431645EC}">
              <a14:shadowObscured xmlns:a14="http://schemas.microsoft.com/office/drawing/2010/main"/>
            </a:ext>
          </a:extLst>
        </p:spPr>
      </p:pic>
      <p:pic>
        <p:nvPicPr>
          <p:cNvPr id="20" name="Picture 19">
            <a:extLst>
              <a:ext uri="{FF2B5EF4-FFF2-40B4-BE49-F238E27FC236}">
                <a16:creationId xmlns:a16="http://schemas.microsoft.com/office/drawing/2014/main" id="{AA4BD911-9A4D-A14F-B209-E62A17709F0B}"/>
              </a:ext>
            </a:extLst>
          </p:cNvPr>
          <p:cNvPicPr>
            <a:picLocks noChangeAspect="1"/>
          </p:cNvPicPr>
          <p:nvPr/>
        </p:nvPicPr>
        <p:blipFill rotWithShape="1">
          <a:blip r:embed="rId3">
            <a:extLst>
              <a:ext uri="{28A0092B-C50C-407E-A947-70E740481C1C}">
                <a14:useLocalDpi xmlns:a14="http://schemas.microsoft.com/office/drawing/2010/main"/>
              </a:ext>
            </a:extLst>
          </a:blip>
          <a:srcRect l="28914" t="13320" r="64874" b="72480"/>
          <a:stretch/>
        </p:blipFill>
        <p:spPr bwMode="auto">
          <a:xfrm>
            <a:off x="6922035" y="2238459"/>
            <a:ext cx="837559" cy="1076860"/>
          </a:xfrm>
          <a:prstGeom prst="rect">
            <a:avLst/>
          </a:prstGeom>
          <a:ln>
            <a:noFill/>
          </a:ln>
          <a:extLst>
            <a:ext uri="{53640926-AAD7-44D8-BBD7-CCE9431645EC}">
              <a14:shadowObscured xmlns:a14="http://schemas.microsoft.com/office/drawing/2010/main"/>
            </a:ext>
          </a:extLst>
        </p:spPr>
      </p:pic>
      <p:sp>
        <p:nvSpPr>
          <p:cNvPr id="21" name="Rectangle 20">
            <a:extLst>
              <a:ext uri="{FF2B5EF4-FFF2-40B4-BE49-F238E27FC236}">
                <a16:creationId xmlns:a16="http://schemas.microsoft.com/office/drawing/2014/main" id="{836A600D-A27F-0B46-9093-D7208C1E0BDA}"/>
              </a:ext>
            </a:extLst>
          </p:cNvPr>
          <p:cNvSpPr/>
          <p:nvPr/>
        </p:nvSpPr>
        <p:spPr>
          <a:xfrm>
            <a:off x="2434559" y="2419630"/>
            <a:ext cx="745351" cy="10313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C2F4E66-0570-4045-BCD5-6D50A6AE81D4}"/>
              </a:ext>
            </a:extLst>
          </p:cNvPr>
          <p:cNvSpPr/>
          <p:nvPr/>
        </p:nvSpPr>
        <p:spPr>
          <a:xfrm>
            <a:off x="4678297" y="2411946"/>
            <a:ext cx="745351" cy="10313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A2D2733-27E6-5D46-B297-F49E6840FB02}"/>
              </a:ext>
            </a:extLst>
          </p:cNvPr>
          <p:cNvSpPr/>
          <p:nvPr/>
        </p:nvSpPr>
        <p:spPr>
          <a:xfrm>
            <a:off x="6952772" y="2411946"/>
            <a:ext cx="745351" cy="10313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Google Shape;189;p29">
            <a:extLst>
              <a:ext uri="{FF2B5EF4-FFF2-40B4-BE49-F238E27FC236}">
                <a16:creationId xmlns:a16="http://schemas.microsoft.com/office/drawing/2014/main" id="{6AF6E593-3DD6-274E-AB26-1DA26ECB3AC2}"/>
              </a:ext>
            </a:extLst>
          </p:cNvPr>
          <p:cNvSpPr txBox="1"/>
          <p:nvPr/>
        </p:nvSpPr>
        <p:spPr>
          <a:xfrm>
            <a:off x="1603094" y="4315423"/>
            <a:ext cx="5950993" cy="1034099"/>
          </a:xfrm>
          <a:prstGeom prst="rect">
            <a:avLst/>
          </a:prstGeom>
          <a:noFill/>
          <a:ln>
            <a:noFill/>
          </a:ln>
        </p:spPr>
        <p:txBody>
          <a:bodyPr spcFirstLastPara="1" wrap="square" lIns="91425" tIns="91425" rIns="91425" bIns="91425" anchor="t" anchorCtr="0">
            <a:spAutoFit/>
          </a:bodyPr>
          <a:lstStyle/>
          <a:p>
            <a:pPr marL="342900" indent="-342900">
              <a:lnSpc>
                <a:spcPct val="115000"/>
              </a:lnSpc>
              <a:buFont typeface="+mj-lt"/>
              <a:buAutoNum type="arabicPeriod"/>
            </a:pPr>
            <a:r>
              <a:rPr lang="en" sz="1600" dirty="0">
                <a:latin typeface="Arial" panose="020B0604020202020204" pitchFamily="34" charset="0"/>
                <a:cs typeface="Arial" panose="020B0604020202020204" pitchFamily="34" charset="0"/>
              </a:rPr>
              <a:t>Ancestry-Specific Risk Estimates (PRACTICAL - GWAS)</a:t>
            </a:r>
            <a:endParaRPr sz="1600" dirty="0">
              <a:latin typeface="Arial" panose="020B0604020202020204" pitchFamily="34" charset="0"/>
              <a:cs typeface="Arial" panose="020B0604020202020204" pitchFamily="34" charset="0"/>
            </a:endParaRPr>
          </a:p>
          <a:p>
            <a:pPr marL="342900" indent="-342900">
              <a:lnSpc>
                <a:spcPct val="115000"/>
              </a:lnSpc>
              <a:buFont typeface="+mj-lt"/>
              <a:buAutoNum type="arabicPeriod"/>
            </a:pPr>
            <a:r>
              <a:rPr lang="en" sz="1600" dirty="0">
                <a:latin typeface="Arial" panose="020B0604020202020204" pitchFamily="34" charset="0"/>
                <a:cs typeface="Arial" panose="020B0604020202020204" pitchFamily="34" charset="0"/>
              </a:rPr>
              <a:t>Ethnic-Specific Incidence Rates (SEER)</a:t>
            </a:r>
            <a:endParaRPr sz="1600" dirty="0">
              <a:latin typeface="Arial" panose="020B0604020202020204" pitchFamily="34" charset="0"/>
              <a:cs typeface="Arial" panose="020B0604020202020204" pitchFamily="34" charset="0"/>
            </a:endParaRPr>
          </a:p>
          <a:p>
            <a:pPr marL="342900" indent="-342900">
              <a:lnSpc>
                <a:spcPct val="115000"/>
              </a:lnSpc>
              <a:buFont typeface="+mj-lt"/>
              <a:buAutoNum type="arabicPeriod"/>
            </a:pPr>
            <a:r>
              <a:rPr lang="en" sz="1600" dirty="0">
                <a:latin typeface="Arial" panose="020B0604020202020204" pitchFamily="34" charset="0"/>
                <a:cs typeface="Arial" panose="020B0604020202020204" pitchFamily="34" charset="0"/>
              </a:rPr>
              <a:t>Ethnic-Specific Mortality Rates (SEER)</a:t>
            </a:r>
            <a:endParaRPr sz="1600" dirty="0">
              <a:latin typeface="Arial" panose="020B0604020202020204" pitchFamily="34" charset="0"/>
              <a:cs typeface="Arial" panose="020B0604020202020204" pitchFamily="34" charset="0"/>
            </a:endParaRPr>
          </a:p>
        </p:txBody>
      </p:sp>
      <p:cxnSp>
        <p:nvCxnSpPr>
          <p:cNvPr id="25" name="Straight Connector 24">
            <a:extLst>
              <a:ext uri="{FF2B5EF4-FFF2-40B4-BE49-F238E27FC236}">
                <a16:creationId xmlns:a16="http://schemas.microsoft.com/office/drawing/2014/main" id="{8FB6A163-3F98-DE4B-B581-2DB80C3067E8}"/>
              </a:ext>
            </a:extLst>
          </p:cNvPr>
          <p:cNvCxnSpPr>
            <a:cxnSpLocks/>
          </p:cNvCxnSpPr>
          <p:nvPr/>
        </p:nvCxnSpPr>
        <p:spPr>
          <a:xfrm>
            <a:off x="0" y="1951543"/>
            <a:ext cx="313065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04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2" grpId="0"/>
      <p:bldP spid="4" grpId="0" animBg="1"/>
      <p:bldP spid="21" grpId="0" animBg="1"/>
      <p:bldP spid="22"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Text Box 2"/>
          <p:cNvSpPr txBox="1">
            <a:spLocks noChangeArrowheads="1"/>
          </p:cNvSpPr>
          <p:nvPr/>
        </p:nvSpPr>
        <p:spPr bwMode="auto">
          <a:xfrm>
            <a:off x="685800" y="659011"/>
            <a:ext cx="8458200"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tabLst>
                <a:tab pos="574675" algn="l"/>
              </a:tabLst>
              <a:defRPr sz="2400">
                <a:solidFill>
                  <a:schemeClr val="tx1"/>
                </a:solidFill>
                <a:latin typeface="Times New Roman" panose="02020603050405020304" pitchFamily="18" charset="0"/>
              </a:defRPr>
            </a:lvl1pPr>
            <a:lvl2pPr>
              <a:tabLst>
                <a:tab pos="574675" algn="l"/>
              </a:tabLst>
              <a:defRPr sz="2400">
                <a:solidFill>
                  <a:schemeClr val="tx1"/>
                </a:solidFill>
                <a:latin typeface="Times New Roman" panose="02020603050405020304" pitchFamily="18" charset="0"/>
              </a:defRPr>
            </a:lvl2pPr>
            <a:lvl3pPr>
              <a:tabLst>
                <a:tab pos="574675" algn="l"/>
              </a:tabLst>
              <a:defRPr sz="2400">
                <a:solidFill>
                  <a:schemeClr val="tx1"/>
                </a:solidFill>
                <a:latin typeface="Times New Roman" panose="02020603050405020304" pitchFamily="18" charset="0"/>
              </a:defRPr>
            </a:lvl3pPr>
            <a:lvl4pPr>
              <a:tabLst>
                <a:tab pos="574675" algn="l"/>
              </a:tabLst>
              <a:defRPr sz="2400">
                <a:solidFill>
                  <a:schemeClr val="tx1"/>
                </a:solidFill>
                <a:latin typeface="Times New Roman" panose="02020603050405020304" pitchFamily="18" charset="0"/>
              </a:defRPr>
            </a:lvl4pPr>
            <a:lvl5pPr>
              <a:tabLst>
                <a:tab pos="574675"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74675" algn="l"/>
              </a:tabLst>
              <a:defRPr sz="2400">
                <a:solidFill>
                  <a:schemeClr val="tx1"/>
                </a:solidFill>
                <a:latin typeface="Times New Roman" panose="02020603050405020304" pitchFamily="18" charset="0"/>
              </a:defRPr>
            </a:lvl9pPr>
          </a:lstStyle>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Test the association of the genotypes at a loci to an outcome:</a:t>
            </a:r>
          </a:p>
          <a:p>
            <a:pPr marL="800100" lvl="1" indent="-342900">
              <a:spcBef>
                <a:spcPct val="50000"/>
              </a:spcBef>
              <a:buFont typeface="Arial" panose="020B0604020202020204" pitchFamily="34" charset="0"/>
              <a:buChar char="•"/>
            </a:pPr>
            <a:r>
              <a:rPr lang="en-US" altLang="en-US" sz="2000" dirty="0">
                <a:latin typeface="Contemporary Brush" panose="03080702040202020205" pitchFamily="66" charset="0"/>
              </a:rPr>
              <a:t>Dichotomous: compare genotype frequencies between cases and controls.</a:t>
            </a:r>
          </a:p>
          <a:p>
            <a:pPr marL="800100" lvl="1" indent="-342900">
              <a:spcBef>
                <a:spcPct val="50000"/>
              </a:spcBef>
              <a:buFont typeface="Arial" panose="020B0604020202020204" pitchFamily="34" charset="0"/>
              <a:buChar char="•"/>
            </a:pPr>
            <a:r>
              <a:rPr lang="en-US" altLang="en-US" sz="2000" dirty="0">
                <a:latin typeface="Contemporary Brush" panose="03080702040202020205" pitchFamily="66" charset="0"/>
              </a:rPr>
              <a:t>Continuous: is the outcome associated with the genotype.</a:t>
            </a:r>
          </a:p>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Estimated association could be:</a:t>
            </a:r>
          </a:p>
          <a:p>
            <a:pPr marL="800100" lvl="1" indent="-342900">
              <a:spcBef>
                <a:spcPct val="50000"/>
              </a:spcBef>
              <a:buFont typeface="Arial" panose="020B0604020202020204" pitchFamily="34" charset="0"/>
              <a:buChar char="•"/>
            </a:pPr>
            <a:r>
              <a:rPr lang="en-US" altLang="en-US" sz="2000" dirty="0">
                <a:latin typeface="Contemporary Brush" panose="03080702040202020205" pitchFamily="66" charset="0"/>
              </a:rPr>
              <a:t>Causal</a:t>
            </a:r>
          </a:p>
          <a:p>
            <a:pPr marL="800100" lvl="1" indent="-342900">
              <a:spcBef>
                <a:spcPct val="50000"/>
              </a:spcBef>
              <a:buFont typeface="Arial" panose="020B0604020202020204" pitchFamily="34" charset="0"/>
              <a:buChar char="•"/>
            </a:pPr>
            <a:r>
              <a:rPr lang="en-US" altLang="en-US" sz="2000" dirty="0">
                <a:latin typeface="Contemporary Brush" panose="03080702040202020205" pitchFamily="66" charset="0"/>
              </a:rPr>
              <a:t>Confounding by a nearby variant due to linkage disequilibrium</a:t>
            </a:r>
          </a:p>
          <a:p>
            <a:pPr marL="800100" lvl="1" indent="-342900">
              <a:spcBef>
                <a:spcPct val="50000"/>
              </a:spcBef>
              <a:buFont typeface="Arial" panose="020B0604020202020204" pitchFamily="34" charset="0"/>
              <a:buChar char="•"/>
            </a:pPr>
            <a:r>
              <a:rPr lang="en-US" altLang="en-US" sz="2000" dirty="0">
                <a:latin typeface="Contemporary Brush" panose="03080702040202020205" pitchFamily="66" charset="0"/>
              </a:rPr>
              <a:t>Confounding due to population structure.</a:t>
            </a:r>
          </a:p>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No real need for family data.</a:t>
            </a:r>
          </a:p>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Care must be taken in choice of control to avoid confounding due to population structure – although it is often possible to adjust for the confounding.</a:t>
            </a:r>
          </a:p>
          <a:p>
            <a:pPr marL="342900" indent="-342900">
              <a:spcBef>
                <a:spcPct val="50000"/>
              </a:spcBef>
              <a:buFont typeface="Arial" panose="020B0604020202020204" pitchFamily="34" charset="0"/>
              <a:buChar char="•"/>
            </a:pPr>
            <a:r>
              <a:rPr lang="en-US" altLang="en-US" sz="2000" dirty="0">
                <a:latin typeface="Contemporary Brush" panose="03080702040202020205" pitchFamily="66" charset="0"/>
              </a:rPr>
              <a:t>Includes genome-wide association studies.</a:t>
            </a:r>
          </a:p>
          <a:p>
            <a:pPr marL="342900" indent="-342900">
              <a:spcBef>
                <a:spcPct val="50000"/>
              </a:spcBef>
              <a:buFont typeface="Arial" panose="020B0604020202020204" pitchFamily="34" charset="0"/>
              <a:buChar char="•"/>
            </a:pPr>
            <a:endParaRPr lang="en-US" altLang="en-US" sz="2000" dirty="0">
              <a:latin typeface="Contemporary Brush" panose="03080702040202020205" pitchFamily="66" charset="0"/>
            </a:endParaRPr>
          </a:p>
        </p:txBody>
      </p:sp>
      <p:sp>
        <p:nvSpPr>
          <p:cNvPr id="6" name="Text Box 3"/>
          <p:cNvSpPr txBox="1">
            <a:spLocks noChangeArrowheads="1"/>
          </p:cNvSpPr>
          <p:nvPr/>
        </p:nvSpPr>
        <p:spPr bwMode="auto">
          <a:xfrm>
            <a:off x="59532" y="16668"/>
            <a:ext cx="90297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sz="3200" dirty="0">
                <a:latin typeface="Neuvarese-BoldItalic" pitchFamily="2" charset="0"/>
              </a:rPr>
              <a:t>Association Analysis</a:t>
            </a:r>
          </a:p>
        </p:txBody>
      </p:sp>
    </p:spTree>
    <p:extLst>
      <p:ext uri="{BB962C8B-B14F-4D97-AF65-F5344CB8AC3E}">
        <p14:creationId xmlns:p14="http://schemas.microsoft.com/office/powerpoint/2010/main" val="1395638471"/>
      </p:ext>
    </p:extLst>
  </p:cSld>
  <p:clrMapOvr>
    <a:masterClrMapping/>
  </p:clrMapOvr>
  <p:transition>
    <p:pull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2EF21-AFC7-8246-9773-E7517F55278D}"/>
              </a:ext>
            </a:extLst>
          </p:cNvPr>
          <p:cNvSpPr>
            <a:spLocks noGrp="1"/>
          </p:cNvSpPr>
          <p:nvPr>
            <p:ph type="title"/>
          </p:nvPr>
        </p:nvSpPr>
        <p:spPr/>
        <p:txBody>
          <a:bodyPr/>
          <a:lstStyle/>
          <a:p>
            <a:r>
              <a:rPr lang="en-US" dirty="0"/>
              <a:t>Thanks!</a:t>
            </a:r>
          </a:p>
        </p:txBody>
      </p:sp>
      <p:sp>
        <p:nvSpPr>
          <p:cNvPr id="4" name="Slide Number Placeholder 3">
            <a:extLst>
              <a:ext uri="{FF2B5EF4-FFF2-40B4-BE49-F238E27FC236}">
                <a16:creationId xmlns:a16="http://schemas.microsoft.com/office/drawing/2014/main" id="{688AA520-28BE-9B45-905C-F677CE04B1FB}"/>
              </a:ext>
            </a:extLst>
          </p:cNvPr>
          <p:cNvSpPr>
            <a:spLocks noGrp="1"/>
          </p:cNvSpPr>
          <p:nvPr>
            <p:ph type="sldNum" sz="quarter" idx="12"/>
          </p:nvPr>
        </p:nvSpPr>
        <p:spPr/>
        <p:txBody>
          <a:bodyPr/>
          <a:lstStyle/>
          <a:p>
            <a:fld id="{F6F8042C-985E-034B-BB41-2A1F3109AE7A}" type="slidenum">
              <a:rPr lang="en-US" smtClean="0"/>
              <a:t>90</a:t>
            </a:fld>
            <a:endParaRPr lang="en-US"/>
          </a:p>
        </p:txBody>
      </p:sp>
      <p:sp>
        <p:nvSpPr>
          <p:cNvPr id="3" name="TextBox 2">
            <a:extLst>
              <a:ext uri="{FF2B5EF4-FFF2-40B4-BE49-F238E27FC236}">
                <a16:creationId xmlns:a16="http://schemas.microsoft.com/office/drawing/2014/main" id="{A79C1AFD-0C88-45EB-7E6E-FC94AB690911}"/>
              </a:ext>
            </a:extLst>
          </p:cNvPr>
          <p:cNvSpPr txBox="1"/>
          <p:nvPr/>
        </p:nvSpPr>
        <p:spPr>
          <a:xfrm>
            <a:off x="2450034" y="2645478"/>
            <a:ext cx="2889765" cy="584775"/>
          </a:xfrm>
          <a:prstGeom prst="rect">
            <a:avLst/>
          </a:prstGeom>
          <a:noFill/>
        </p:spPr>
        <p:txBody>
          <a:bodyPr wrap="none" rtlCol="0">
            <a:spAutoFit/>
          </a:bodyPr>
          <a:lstStyle/>
          <a:p>
            <a:r>
              <a:rPr lang="en-US" sz="3200" dirty="0" err="1"/>
              <a:t>dconti@usc.edu</a:t>
            </a:r>
            <a:endParaRPr lang="en-US" sz="3200" dirty="0"/>
          </a:p>
        </p:txBody>
      </p:sp>
    </p:spTree>
    <p:extLst>
      <p:ext uri="{BB962C8B-B14F-4D97-AF65-F5344CB8AC3E}">
        <p14:creationId xmlns:p14="http://schemas.microsoft.com/office/powerpoint/2010/main" val="5677481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619</TotalTime>
  <Words>3652</Words>
  <Application>Microsoft Macintosh PowerPoint</Application>
  <PresentationFormat>On-screen Show (4:3)</PresentationFormat>
  <Paragraphs>679</Paragraphs>
  <Slides>90</Slides>
  <Notes>47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102" baseType="lpstr">
      <vt:lpstr>Arial</vt:lpstr>
      <vt:lpstr>Calibri</vt:lpstr>
      <vt:lpstr>Calibri Light</vt:lpstr>
      <vt:lpstr>Cambria Math</vt:lpstr>
      <vt:lpstr>Contemporary Brush</vt:lpstr>
      <vt:lpstr>Gill Sans</vt:lpstr>
      <vt:lpstr>Neuvarese-BoldItalic</vt:lpstr>
      <vt:lpstr>Symbol</vt:lpstr>
      <vt:lpstr>Times New Roman</vt:lpstr>
      <vt:lpstr>Wingdings</vt:lpstr>
      <vt:lpstr>Office Theme</vt:lpstr>
      <vt:lpstr>Equation</vt:lpstr>
      <vt:lpstr>LA’s BEST @USC</vt:lpstr>
      <vt:lpstr>Outline </vt:lpstr>
      <vt:lpstr>Genetic Epidemiology</vt:lpstr>
      <vt:lpstr>PowerPoint Presentation</vt:lpstr>
      <vt:lpstr>PowerPoint Presentation</vt:lpstr>
      <vt:lpstr>PowerPoint Presentation</vt:lpstr>
      <vt:lpstr>PowerPoint Presentation</vt:lpstr>
      <vt:lpstr>PowerPoint Presentation</vt:lpstr>
      <vt:lpstr>PowerPoint Presentation</vt:lpstr>
      <vt:lpstr>Characterizing genetic variation</vt:lpstr>
      <vt:lpstr>Genetic variation</vt:lpstr>
      <vt:lpstr>DNA replicates through mitosis and meiosis</vt:lpstr>
      <vt:lpstr>DNA replicates through mitosis and meiosis</vt:lpstr>
      <vt:lpstr>Some definitions</vt:lpstr>
      <vt:lpstr>Allele frequency estimation</vt:lpstr>
      <vt:lpstr>Allele frequency estimation</vt:lpstr>
      <vt:lpstr>Hardy Weinberg Equilibrium (HWE)</vt:lpstr>
      <vt:lpstr>Binomial Sampling – Random Mating</vt:lpstr>
      <vt:lpstr>Maximum Likelihood Estimate (MLE) for MAF under HWE</vt:lpstr>
      <vt:lpstr>Maximum Likelihood Estimate for p under HWE</vt:lpstr>
      <vt:lpstr>Maximum Likelihood Estimate for p under HWE</vt:lpstr>
      <vt:lpstr>PowerPoint Presentation</vt:lpstr>
      <vt:lpstr>PowerPoint Presentation</vt:lpstr>
      <vt:lpstr>DNA replicates through mitosis and meiosis</vt:lpstr>
      <vt:lpstr>PowerPoint Presentation</vt:lpstr>
      <vt:lpstr>PowerPoint Presentation</vt:lpstr>
      <vt:lpstr>PowerPoint Presentation</vt:lpstr>
      <vt:lpstr>PowerPoint Presentation</vt:lpstr>
      <vt:lpstr>PowerPoint Presentation</vt:lpstr>
      <vt:lpstr>PowerPoint Presentation</vt:lpstr>
      <vt:lpstr>These blocks shrink over many generations due to repeated recombination</vt:lpstr>
      <vt:lpstr>PowerPoint Presentation</vt:lpstr>
      <vt:lpstr>PowerPoint Presentation</vt:lpstr>
      <vt:lpstr>PowerPoint Presentation</vt:lpstr>
      <vt:lpstr>PowerPoint Presentation</vt:lpstr>
      <vt:lpstr>PowerPoint Presentation</vt:lpstr>
      <vt:lpstr>Linkage</vt:lpstr>
      <vt:lpstr>PowerPoint Presentation</vt:lpstr>
      <vt:lpstr>PowerPoint Presentation</vt:lpstr>
      <vt:lpstr>Phenotype = f(Genetics, Environment)</vt:lpstr>
      <vt:lpstr>Disease mapping</vt:lpstr>
      <vt:lpstr>Testing a single gene/SNP for association</vt:lpstr>
      <vt:lpstr>Testing a single gene/SNP for association</vt:lpstr>
      <vt:lpstr>Testing a single gene/SNP for association</vt:lpstr>
      <vt:lpstr>Disease Mapping - Penetrance</vt:lpstr>
      <vt:lpstr>Single gene association studies are problematic</vt:lpstr>
      <vt:lpstr>Single gene association studies are problematic</vt:lpstr>
      <vt:lpstr>GWAS: Indirect Association</vt:lpstr>
      <vt:lpstr>Associations between genotype and phenotype may be found using linear regression</vt:lpstr>
      <vt:lpstr>What is an “association”?</vt:lpstr>
      <vt:lpstr>What is an “association”?</vt:lpstr>
      <vt:lpstr>Fitting a linear regression</vt:lpstr>
      <vt:lpstr>Evaluating Association of SNPs</vt:lpstr>
      <vt:lpstr>Results for GWAS are often summarized in a Manhattan plot</vt:lpstr>
      <vt:lpstr>Typical GWAS</vt:lpstr>
      <vt:lpstr>When is a result significant?</vt:lpstr>
      <vt:lpstr>PowerPoint Presentation</vt:lpstr>
      <vt:lpstr>Multiple test correction</vt:lpstr>
      <vt:lpstr>GWAS Results</vt:lpstr>
      <vt:lpstr>PowerPoint Presentation</vt:lpstr>
      <vt:lpstr>PowerPoint Presentation</vt:lpstr>
      <vt:lpstr>GWAS Results</vt:lpstr>
      <vt:lpstr>Association tests can be confounded by ancestry</vt:lpstr>
      <vt:lpstr>Potential Confounding</vt:lpstr>
      <vt:lpstr>Relationships Among Individuals</vt:lpstr>
      <vt:lpstr>Analysis Strategies</vt:lpstr>
      <vt:lpstr>Genetic Diversity</vt:lpstr>
      <vt:lpstr>Identify Sub-Populations</vt:lpstr>
      <vt:lpstr>Using Principal Components</vt:lpstr>
      <vt:lpstr>PowerPoint Presentation</vt:lpstr>
      <vt:lpstr>PowerPoint Presentation</vt:lpstr>
      <vt:lpstr>Hap Map 3 Populations</vt:lpstr>
      <vt:lpstr>HapMap3 Sample – Principal components</vt:lpstr>
      <vt:lpstr>Resolution of the Relatedness</vt:lpstr>
      <vt:lpstr>Genes mirror geography within Europe</vt:lpstr>
      <vt:lpstr>Continuum of Diversity (using Genetic Ancestry/clustering)</vt:lpstr>
      <vt:lpstr>Children’s Health Study: Individual Admixture</vt:lpstr>
      <vt:lpstr>PowerPoint Presentation</vt:lpstr>
      <vt:lpstr>PowerPoint Presentation</vt:lpstr>
      <vt:lpstr>Principal Components Analysis</vt:lpstr>
      <vt:lpstr>Polygenic Risk Scores</vt:lpstr>
      <vt:lpstr>Polygenic (Genetic) Risk Prediction</vt:lpstr>
      <vt:lpstr>PRS Catalog</vt:lpstr>
      <vt:lpstr>Caveats of SNP-based prediction</vt:lpstr>
      <vt:lpstr>Diverse GWAS cohorts improves PRS portability</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Kimberly Siegmund</dc:creator>
  <cp:lastModifiedBy>David V. Conti</cp:lastModifiedBy>
  <cp:revision>55</cp:revision>
  <cp:lastPrinted>2020-07-16T21:14:23Z</cp:lastPrinted>
  <dcterms:created xsi:type="dcterms:W3CDTF">2019-04-30T18:25:21Z</dcterms:created>
  <dcterms:modified xsi:type="dcterms:W3CDTF">2023-07-18T19:40:52Z</dcterms:modified>
</cp:coreProperties>
</file>